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60" d="100"/>
          <a:sy n="160" d="100"/>
        </p:scale>
        <p:origin x="-252" y="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700" b="0" baseline="0" dirty="0" smtClean="0"/>
              <a:t>Группы здоровья взрослых по результатам диспансеризации </a:t>
            </a:r>
            <a:endParaRPr lang="ru-RU" sz="1700" b="0" baseline="0" dirty="0"/>
          </a:p>
        </c:rich>
      </c:tx>
      <c:layout/>
      <c:overlay val="0"/>
      <c:spPr>
        <a:ln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-6.2033468520939467E-2"/>
                  <c:y val="0.139585705970187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0044566981422572"/>
                  <c:y val="-1.8795501902327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I - не устан. хроничесские.неинф.забол</c:v>
                </c:pt>
                <c:pt idx="1">
                  <c:v>II - имеются факторы риска ( ожирение.серд.-сосуд.)</c:v>
                </c:pt>
                <c:pt idx="2">
                  <c:v>III а - имеющие хронич.неинф.забол (дисп набл)</c:v>
                </c:pt>
                <c:pt idx="3">
                  <c:v>III б - не имеющие хронич.неинф.забол (диспанс.наб)</c:v>
                </c:pt>
                <c:pt idx="4">
                  <c:v>Направлен на 2 этап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0.14000000000000001</c:v>
                </c:pt>
                <c:pt idx="1">
                  <c:v>0.24</c:v>
                </c:pt>
                <c:pt idx="2">
                  <c:v>0.33</c:v>
                </c:pt>
                <c:pt idx="3">
                  <c:v>0.1</c:v>
                </c:pt>
                <c:pt idx="4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346143083104069"/>
          <c:y val="0.33388997127950681"/>
          <c:w val="0.33837702548547544"/>
          <c:h val="0.61386969689300563"/>
        </c:manualLayout>
      </c:layout>
      <c:overlay val="0"/>
      <c:txPr>
        <a:bodyPr/>
        <a:lstStyle/>
        <a:p>
          <a:pPr>
            <a:defRPr sz="7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aseline="0"/>
            </a:pPr>
            <a:r>
              <a:rPr lang="ru-RU" sz="1500" b="0" baseline="0" dirty="0" smtClean="0"/>
              <a:t>Возрастная структура, населения прошедшего ДОГВН </a:t>
            </a:r>
            <a:endParaRPr lang="ru-RU" sz="1500" b="0" baseline="0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600" dirty="0"/>
                      <a:t>20%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248194024265718E-2"/>
                  <c:y val="-0.20503126045231174"/>
                </c:manualLayout>
              </c:layout>
              <c:spPr/>
              <c:txPr>
                <a:bodyPr/>
                <a:lstStyle/>
                <a:p>
                  <a:pPr>
                    <a:defRPr sz="18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600" dirty="0"/>
                      <a:t>23%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18-39</c:v>
                </c:pt>
                <c:pt idx="1">
                  <c:v>40-64</c:v>
                </c:pt>
                <c:pt idx="2">
                  <c:v>старше 65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</c:v>
                </c:pt>
                <c:pt idx="1">
                  <c:v>0.57999999999999996</c:v>
                </c:pt>
                <c:pt idx="2">
                  <c:v>0.23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DEAED-C0E7-4427-BC17-DE14B4C1BB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C0CA34-1384-49AB-9C2F-44237D37F6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664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199AA3-B0F1-4004-8596-1C85ADC159A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0" y="442913"/>
            <a:ext cx="9144000" cy="1114425"/>
            <a:chOff x="0" y="285727"/>
            <a:chExt cx="9144000" cy="1116733"/>
          </a:xfrm>
        </p:grpSpPr>
        <p:grpSp>
          <p:nvGrpSpPr>
            <p:cNvPr id="3" name="Группа 9"/>
            <p:cNvGrpSpPr>
              <a:grpSpLocks/>
            </p:cNvGrpSpPr>
            <p:nvPr/>
          </p:nvGrpSpPr>
          <p:grpSpPr bwMode="auto">
            <a:xfrm>
              <a:off x="0" y="500036"/>
              <a:ext cx="9144000" cy="902424"/>
              <a:chOff x="0" y="71432"/>
              <a:chExt cx="9144000" cy="902424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0" y="71879"/>
                <a:ext cx="9144000" cy="85743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001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078" name="Прямоугольник 5"/>
              <p:cNvSpPr>
                <a:spLocks noChangeArrowheads="1"/>
              </p:cNvSpPr>
              <p:nvPr/>
            </p:nvSpPr>
            <p:spPr bwMode="auto">
              <a:xfrm>
                <a:off x="214313" y="215050"/>
                <a:ext cx="2143125" cy="6458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200" i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Определение и коррекция факторов риска развития заболеваний</a:t>
                </a:r>
              </a:p>
            </p:txBody>
          </p:sp>
          <p:sp>
            <p:nvSpPr>
              <p:cNvPr id="2079" name="Прямоугольник 6"/>
              <p:cNvSpPr>
                <a:spLocks noChangeArrowheads="1"/>
              </p:cNvSpPr>
              <p:nvPr/>
            </p:nvSpPr>
            <p:spPr bwMode="auto">
              <a:xfrm>
                <a:off x="2571750" y="286636"/>
                <a:ext cx="2143125" cy="4613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200" i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Диспансерное наблюдение с дальнейшим лечением</a:t>
                </a:r>
              </a:p>
            </p:txBody>
          </p:sp>
          <p:sp>
            <p:nvSpPr>
              <p:cNvPr id="2080" name="Прямоугольник 7"/>
              <p:cNvSpPr>
                <a:spLocks noChangeArrowheads="1"/>
              </p:cNvSpPr>
              <p:nvPr/>
            </p:nvSpPr>
            <p:spPr bwMode="auto">
              <a:xfrm>
                <a:off x="4929188" y="143465"/>
                <a:ext cx="1928812" cy="830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200" i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Раннее выявление хронических неинфекционных заболеваний</a:t>
                </a:r>
              </a:p>
            </p:txBody>
          </p:sp>
          <p:sp>
            <p:nvSpPr>
              <p:cNvPr id="2081" name="Прямоугольник 8"/>
              <p:cNvSpPr>
                <a:spLocks noChangeArrowheads="1"/>
              </p:cNvSpPr>
              <p:nvPr/>
            </p:nvSpPr>
            <p:spPr bwMode="auto">
              <a:xfrm>
                <a:off x="6858000" y="286636"/>
                <a:ext cx="2143125" cy="4613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200" i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Снижение % заболеваемости и смертности</a:t>
                </a:r>
              </a:p>
            </p:txBody>
          </p:sp>
        </p:grpSp>
        <p:sp>
          <p:nvSpPr>
            <p:cNvPr id="11" name="Блок-схема: процесс 10"/>
            <p:cNvSpPr/>
            <p:nvPr/>
          </p:nvSpPr>
          <p:spPr>
            <a:xfrm>
              <a:off x="3429000" y="285727"/>
              <a:ext cx="2428875" cy="357927"/>
            </a:xfrm>
            <a:prstGeom prst="flowChartProcess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Задачи диспансеризации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428728" y="18612"/>
            <a:ext cx="6496725" cy="369332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12700">
                  <a:noFill/>
                  <a:prstDash val="solid"/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Итоги диспансеризации за </a:t>
            </a:r>
            <a:r>
              <a:rPr lang="ru-RU" dirty="0" smtClean="0">
                <a:ln w="12700">
                  <a:noFill/>
                  <a:prstDash val="solid"/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1 полугодие 2025 год</a:t>
            </a:r>
            <a:endParaRPr lang="ru-RU" dirty="0">
              <a:ln w="12700">
                <a:noFill/>
                <a:prstDash val="solid"/>
              </a:ln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31"/>
          <p:cNvGrpSpPr>
            <a:grpSpLocks/>
          </p:cNvGrpSpPr>
          <p:nvPr/>
        </p:nvGrpSpPr>
        <p:grpSpPr bwMode="auto">
          <a:xfrm>
            <a:off x="566738" y="1724025"/>
            <a:ext cx="2071687" cy="1657350"/>
            <a:chOff x="142844" y="4881885"/>
            <a:chExt cx="2143140" cy="1833263"/>
          </a:xfrm>
        </p:grpSpPr>
        <p:grpSp>
          <p:nvGrpSpPr>
            <p:cNvPr id="6" name="Группа 29"/>
            <p:cNvGrpSpPr>
              <a:grpSpLocks/>
            </p:cNvGrpSpPr>
            <p:nvPr/>
          </p:nvGrpSpPr>
          <p:grpSpPr bwMode="auto">
            <a:xfrm>
              <a:off x="142844" y="5857892"/>
              <a:ext cx="2143140" cy="857256"/>
              <a:chOff x="428596" y="2571744"/>
              <a:chExt cx="2143140" cy="857256"/>
            </a:xfrm>
          </p:grpSpPr>
          <p:grpSp>
            <p:nvGrpSpPr>
              <p:cNvPr id="7" name="Группа 25"/>
              <p:cNvGrpSpPr>
                <a:grpSpLocks/>
              </p:cNvGrpSpPr>
              <p:nvPr/>
            </p:nvGrpSpPr>
            <p:grpSpPr bwMode="auto">
              <a:xfrm>
                <a:off x="428596" y="2661881"/>
                <a:ext cx="2143140" cy="767119"/>
                <a:chOff x="428597" y="2304692"/>
                <a:chExt cx="2143140" cy="767119"/>
              </a:xfrm>
            </p:grpSpPr>
            <p:sp>
              <p:nvSpPr>
                <p:cNvPr id="14" name="Прямоугольник 13"/>
                <p:cNvSpPr/>
                <p:nvPr/>
              </p:nvSpPr>
              <p:spPr>
                <a:xfrm>
                  <a:off x="995174" y="2446675"/>
                  <a:ext cx="1576563" cy="544360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100" dirty="0"/>
                    <a:t>     </a:t>
                  </a:r>
                  <a:r>
                    <a:rPr lang="ru-RU" sz="1100" dirty="0">
                      <a:latin typeface="Times New Roman" pitchFamily="18" charset="0"/>
                      <a:cs typeface="Times New Roman" pitchFamily="18" charset="0"/>
                    </a:rPr>
                    <a:t>взрослых прошли диспансеризацию, </a:t>
                  </a:r>
                  <a:r>
                    <a:rPr lang="ru-RU" sz="1100" dirty="0" err="1">
                      <a:latin typeface="Times New Roman" pitchFamily="18" charset="0"/>
                      <a:cs typeface="Times New Roman" pitchFamily="18" charset="0"/>
                    </a:rPr>
                    <a:t>проф.осмотр</a:t>
                  </a:r>
                  <a:endParaRPr lang="ru-RU" sz="11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5" name="Овал 14"/>
                <p:cNvSpPr/>
                <p:nvPr/>
              </p:nvSpPr>
              <p:spPr>
                <a:xfrm>
                  <a:off x="428597" y="2304440"/>
                  <a:ext cx="834265" cy="767371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2000" dirty="0" smtClean="0">
                      <a:solidFill>
                        <a:schemeClr val="tx2">
                          <a:lumMod val="7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440</a:t>
                  </a:r>
                  <a:endParaRPr lang="ru-RU" sz="2000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000" dirty="0">
                      <a:solidFill>
                        <a:schemeClr val="tx2">
                          <a:lumMod val="7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тыс.</a:t>
                  </a:r>
                </a:p>
              </p:txBody>
            </p:sp>
          </p:grpSp>
          <p:sp>
            <p:nvSpPr>
              <p:cNvPr id="2072" name="WordArt 3"/>
              <p:cNvSpPr>
                <a:spLocks noChangeArrowheads="1" noChangeShapeType="1" noTextEdit="1"/>
              </p:cNvSpPr>
              <p:nvPr/>
            </p:nvSpPr>
            <p:spPr bwMode="auto">
              <a:xfrm>
                <a:off x="571472" y="2571744"/>
                <a:ext cx="612775" cy="35877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376092"/>
                    </a:solidFill>
                    <a:latin typeface="Times New Roman"/>
                    <a:cs typeface="Times New Roman"/>
                  </a:rPr>
                  <a:t>более</a:t>
                </a:r>
              </a:p>
            </p:txBody>
          </p:sp>
        </p:grpSp>
        <p:pic>
          <p:nvPicPr>
            <p:cNvPr id="2070" name="Picture 5" descr="ÐÐ°ÑÑÐ¸Ð½ÐºÐ¸ Ð¿Ð¾ Ð·Ð°Ð¿ÑÐ¾ÑÑ ÐºÐ°ÑÑÐ¸Ð½ÐºÐ¸ Ð´Ð»Ñ Ð¿ÑÐµÐ·ÐµÐ½ÑÐ°ÑÐ¸Ð¸ Ð»ÑÐ´Ð¸"/>
            <p:cNvPicPr>
              <a:picLocks noChangeAspect="1" noChangeArrowheads="1"/>
            </p:cNvPicPr>
            <p:nvPr/>
          </p:nvPicPr>
          <p:blipFill>
            <a:blip r:embed="rId3"/>
            <a:srcRect t="37123" r="61578" b="6308"/>
            <a:stretch>
              <a:fillRect/>
            </a:stretch>
          </p:blipFill>
          <p:spPr bwMode="auto">
            <a:xfrm>
              <a:off x="977110" y="4881885"/>
              <a:ext cx="1289515" cy="1190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Группа 40"/>
          <p:cNvGrpSpPr>
            <a:grpSpLocks/>
          </p:cNvGrpSpPr>
          <p:nvPr/>
        </p:nvGrpSpPr>
        <p:grpSpPr bwMode="auto">
          <a:xfrm>
            <a:off x="6093273" y="1909763"/>
            <a:ext cx="2177603" cy="1267618"/>
            <a:chOff x="2751572" y="2428868"/>
            <a:chExt cx="2177618" cy="1305547"/>
          </a:xfrm>
        </p:grpSpPr>
        <p:grpSp>
          <p:nvGrpSpPr>
            <p:cNvPr id="9" name="Группа 29"/>
            <p:cNvGrpSpPr>
              <a:grpSpLocks/>
            </p:cNvGrpSpPr>
            <p:nvPr/>
          </p:nvGrpSpPr>
          <p:grpSpPr bwMode="auto">
            <a:xfrm>
              <a:off x="2751572" y="2895962"/>
              <a:ext cx="2177618" cy="838453"/>
              <a:chOff x="394118" y="2571744"/>
              <a:chExt cx="2177618" cy="838453"/>
            </a:xfrm>
          </p:grpSpPr>
          <p:grpSp>
            <p:nvGrpSpPr>
              <p:cNvPr id="10" name="Группа 25"/>
              <p:cNvGrpSpPr>
                <a:grpSpLocks/>
              </p:cNvGrpSpPr>
              <p:nvPr/>
            </p:nvGrpSpPr>
            <p:grpSpPr bwMode="auto">
              <a:xfrm>
                <a:off x="394118" y="2666271"/>
                <a:ext cx="2177618" cy="743926"/>
                <a:chOff x="394119" y="2309082"/>
                <a:chExt cx="2177618" cy="743926"/>
              </a:xfrm>
            </p:grpSpPr>
            <p:sp>
              <p:nvSpPr>
                <p:cNvPr id="38" name="Прямоугольник 37"/>
                <p:cNvSpPr/>
                <p:nvPr/>
              </p:nvSpPr>
              <p:spPr>
                <a:xfrm>
                  <a:off x="995339" y="2442335"/>
                  <a:ext cx="1576398" cy="415290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100" dirty="0"/>
                    <a:t>     </a:t>
                  </a:r>
                  <a:r>
                    <a:rPr lang="ru-RU" sz="1200" dirty="0">
                      <a:latin typeface="Times New Roman" pitchFamily="18" charset="0"/>
                      <a:cs typeface="Times New Roman" pitchFamily="18" charset="0"/>
                    </a:rPr>
                    <a:t>детей прошли диспансеризацию</a:t>
                  </a:r>
                  <a:endParaRPr lang="ru-RU" sz="11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9" name="Овал 38"/>
                <p:cNvSpPr/>
                <p:nvPr/>
              </p:nvSpPr>
              <p:spPr>
                <a:xfrm>
                  <a:off x="394119" y="2309082"/>
                  <a:ext cx="835031" cy="743926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2000" dirty="0" smtClean="0">
                      <a:solidFill>
                        <a:schemeClr val="tx2">
                          <a:lumMod val="7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197</a:t>
                  </a:r>
                  <a:endParaRPr lang="ru-RU" sz="2000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000" dirty="0">
                      <a:solidFill>
                        <a:schemeClr val="tx2">
                          <a:lumMod val="7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тыс.</a:t>
                  </a:r>
                </a:p>
              </p:txBody>
            </p:sp>
          </p:grpSp>
          <p:sp>
            <p:nvSpPr>
              <p:cNvPr id="2066" name="WordArt 3"/>
              <p:cNvSpPr>
                <a:spLocks noChangeArrowheads="1" noChangeShapeType="1" noTextEdit="1"/>
              </p:cNvSpPr>
              <p:nvPr/>
            </p:nvSpPr>
            <p:spPr bwMode="auto">
              <a:xfrm>
                <a:off x="571472" y="2571744"/>
                <a:ext cx="612775" cy="35877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 dirty="0">
                    <a:ln w="9525">
                      <a:noFill/>
                      <a:round/>
                      <a:headEnd/>
                      <a:tailEnd/>
                    </a:ln>
                    <a:solidFill>
                      <a:srgbClr val="376092"/>
                    </a:solidFill>
                    <a:latin typeface="Times New Roman"/>
                    <a:cs typeface="Times New Roman"/>
                  </a:rPr>
                  <a:t>более</a:t>
                </a:r>
              </a:p>
            </p:txBody>
          </p:sp>
        </p:grpSp>
        <p:pic>
          <p:nvPicPr>
            <p:cNvPr id="2064" name="Picture 7" descr="ÐÐ°ÑÑÐ¸Ð½ÐºÐ¸ Ð¿Ð¾ Ð·Ð°Ð¿ÑÐ¾ÑÑ ÐºÐ°ÑÑÐ¸Ð½ÐºÐ¸ Ð´Ð»Ñ Ð¿ÑÐµÐ·ÐµÐ½ÑÐ°ÑÐ¸Ð¸ Ð´ÐµÑÐ¸"/>
            <p:cNvPicPr>
              <a:picLocks noChangeAspect="1" noChangeArrowheads="1"/>
            </p:cNvPicPr>
            <p:nvPr/>
          </p:nvPicPr>
          <p:blipFill>
            <a:blip r:embed="rId4"/>
            <a:srcRect l="2222" t="65634" r="48889" b="1831"/>
            <a:stretch>
              <a:fillRect/>
            </a:stretch>
          </p:blipFill>
          <p:spPr bwMode="auto">
            <a:xfrm>
              <a:off x="3643306" y="2428868"/>
              <a:ext cx="1285884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8" name="Прямоугольник 27"/>
          <p:cNvSpPr>
            <a:spLocks noChangeArrowheads="1"/>
          </p:cNvSpPr>
          <p:nvPr/>
        </p:nvSpPr>
        <p:spPr bwMode="auto">
          <a:xfrm>
            <a:off x="77788" y="3214688"/>
            <a:ext cx="33512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ДОГВН</a:t>
            </a:r>
          </a:p>
          <a:p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этап –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335 118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плана</a:t>
            </a:r>
          </a:p>
          <a:p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этап –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44 553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96 %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плана</a:t>
            </a:r>
          </a:p>
          <a:p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Профилактические осмотры взрослых –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60 880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плана</a:t>
            </a: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4929188" y="3211513"/>
            <a:ext cx="426243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Проф. осмотры несовершеннолетних –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193 791 </a:t>
            </a:r>
            <a:r>
              <a:rPr lang="ru-RU" sz="1200" dirty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102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endParaRPr lang="ru-RU" sz="1200" dirty="0">
              <a:ln w="12700">
                <a:noFill/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Диспансеризация детей-сирот в стационаре –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1 464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97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200" dirty="0">
              <a:ln w="12700">
                <a:noFill/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Диспансеризация усыновленных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детей-сирот –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2 356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200" dirty="0">
              <a:ln w="12700">
                <a:noFill/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n w="12700">
                <a:noFill/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n w="12700">
                <a:noFill/>
                <a:prstDash val="solid"/>
              </a:ln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pic>
        <p:nvPicPr>
          <p:cNvPr id="2060" name="Picture 2"/>
          <p:cNvPicPr>
            <a:picLocks noChangeAspect="1" noChangeArrowheads="1"/>
          </p:cNvPicPr>
          <p:nvPr/>
        </p:nvPicPr>
        <p:blipFill>
          <a:blip r:embed="rId5"/>
          <a:srcRect l="16286" t="41556" r="31264" b="42690"/>
          <a:stretch>
            <a:fillRect/>
          </a:stretch>
        </p:blipFill>
        <p:spPr bwMode="auto">
          <a:xfrm>
            <a:off x="3656013" y="2481263"/>
            <a:ext cx="1433512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61" name="Прямоугольник 1"/>
          <p:cNvSpPr>
            <a:spLocks noChangeArrowheads="1"/>
          </p:cNvSpPr>
          <p:nvPr/>
        </p:nvSpPr>
        <p:spPr bwMode="auto">
          <a:xfrm>
            <a:off x="3263900" y="1970088"/>
            <a:ext cx="22177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Углубленная диспансеризация для перенесших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2" name="Прямоугольник 2"/>
          <p:cNvSpPr>
            <a:spLocks noChangeArrowheads="1"/>
          </p:cNvSpPr>
          <p:nvPr/>
        </p:nvSpPr>
        <p:spPr bwMode="auto">
          <a:xfrm>
            <a:off x="3086100" y="2786063"/>
            <a:ext cx="28294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этап –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48 196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осмотр –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плана</a:t>
            </a:r>
          </a:p>
          <a:p>
            <a:r>
              <a:rPr 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этап –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948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осмотр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плана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503436105"/>
              </p:ext>
            </p:extLst>
          </p:nvPr>
        </p:nvGraphicFramePr>
        <p:xfrm>
          <a:off x="526730" y="4227513"/>
          <a:ext cx="4562795" cy="2370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287982772"/>
              </p:ext>
            </p:extLst>
          </p:nvPr>
        </p:nvGraphicFramePr>
        <p:xfrm>
          <a:off x="5250620" y="4265332"/>
          <a:ext cx="3468762" cy="2332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89099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159</Words>
  <Application>Microsoft Office PowerPoint</Application>
  <PresentationFormat>Экран (4:3)</PresentationFormat>
  <Paragraphs>32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shishigina</dc:creator>
  <cp:lastModifiedBy>torokhova</cp:lastModifiedBy>
  <cp:revision>27</cp:revision>
  <dcterms:created xsi:type="dcterms:W3CDTF">2023-10-20T02:49:15Z</dcterms:created>
  <dcterms:modified xsi:type="dcterms:W3CDTF">2026-03-02T07:44:52Z</dcterms:modified>
</cp:coreProperties>
</file>