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1738" r:id="rId2"/>
    <p:sldId id="1740" r:id="rId3"/>
  </p:sldIdLst>
  <p:sldSz cx="12192000" cy="6858000"/>
  <p:notesSz cx="6799263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рина Харитонова" initials="ИХ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33173" autoAdjust="0"/>
    <p:restoredTop sz="94660"/>
  </p:normalViewPr>
  <p:slideViewPr>
    <p:cSldViewPr snapToGrid="0">
      <p:cViewPr>
        <p:scale>
          <a:sx n="78" d="100"/>
          <a:sy n="78" d="100"/>
        </p:scale>
        <p:origin x="-1548" y="-8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97EEAC-CA62-44B4-85BB-A96BA2073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1CE3F9-0538-4D9D-854E-FB32CE6A7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A72C45B7-519C-4347-8359-603406567E2D}"/>
              </a:ext>
            </a:extLst>
          </p:cNvPr>
          <p:cNvSpPr txBox="1">
            <a:spLocks/>
          </p:cNvSpPr>
          <p:nvPr userDrawn="1"/>
        </p:nvSpPr>
        <p:spPr>
          <a:xfrm>
            <a:off x="1009291" y="536155"/>
            <a:ext cx="10110840" cy="723301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0413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1E4FE7AF-7E07-2142-9481-3260588F9C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37021" y="296563"/>
            <a:ext cx="2910015" cy="4985950"/>
          </a:xfrm>
          <a:custGeom>
            <a:avLst/>
            <a:gdLst>
              <a:gd name="connsiteX0" fmla="*/ 80560 w 2834640"/>
              <a:gd name="connsiteY0" fmla="*/ 0 h 4872446"/>
              <a:gd name="connsiteX1" fmla="*/ 2754080 w 2834640"/>
              <a:gd name="connsiteY1" fmla="*/ 0 h 4872446"/>
              <a:gd name="connsiteX2" fmla="*/ 2834640 w 2834640"/>
              <a:gd name="connsiteY2" fmla="*/ 80560 h 4872446"/>
              <a:gd name="connsiteX3" fmla="*/ 2834640 w 2834640"/>
              <a:gd name="connsiteY3" fmla="*/ 4791886 h 4872446"/>
              <a:gd name="connsiteX4" fmla="*/ 2754080 w 2834640"/>
              <a:gd name="connsiteY4" fmla="*/ 4872446 h 4872446"/>
              <a:gd name="connsiteX5" fmla="*/ 80560 w 2834640"/>
              <a:gd name="connsiteY5" fmla="*/ 4872446 h 4872446"/>
              <a:gd name="connsiteX6" fmla="*/ 0 w 2834640"/>
              <a:gd name="connsiteY6" fmla="*/ 4791886 h 4872446"/>
              <a:gd name="connsiteX7" fmla="*/ 0 w 2834640"/>
              <a:gd name="connsiteY7" fmla="*/ 80560 h 4872446"/>
              <a:gd name="connsiteX8" fmla="*/ 80560 w 2834640"/>
              <a:gd name="connsiteY8" fmla="*/ 0 h 48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4640" h="4872446">
                <a:moveTo>
                  <a:pt x="80560" y="0"/>
                </a:moveTo>
                <a:lnTo>
                  <a:pt x="2754080" y="0"/>
                </a:lnTo>
                <a:cubicBezTo>
                  <a:pt x="2798572" y="0"/>
                  <a:pt x="2834640" y="36068"/>
                  <a:pt x="2834640" y="80560"/>
                </a:cubicBezTo>
                <a:lnTo>
                  <a:pt x="2834640" y="4791886"/>
                </a:lnTo>
                <a:cubicBezTo>
                  <a:pt x="2834640" y="4836378"/>
                  <a:pt x="2798572" y="4872446"/>
                  <a:pt x="2754080" y="4872446"/>
                </a:cubicBezTo>
                <a:lnTo>
                  <a:pt x="80560" y="4872446"/>
                </a:lnTo>
                <a:cubicBezTo>
                  <a:pt x="36068" y="4872446"/>
                  <a:pt x="0" y="4836378"/>
                  <a:pt x="0" y="4791886"/>
                </a:cubicBezTo>
                <a:lnTo>
                  <a:pt x="0" y="80560"/>
                </a:lnTo>
                <a:cubicBezTo>
                  <a:pt x="0" y="36068"/>
                  <a:pt x="36068" y="0"/>
                  <a:pt x="8056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perspectiveRight" fov="2100000">
              <a:rot lat="21120000" lon="18600000" rev="2220000"/>
            </a:camera>
            <a:lightRig rig="threePt" dir="t"/>
          </a:scene3d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xmlns="" val="3552465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E352B33D-1A92-2D43-BFDD-66BB2A2E9F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3488" y="1027355"/>
            <a:ext cx="2751580" cy="2737821"/>
          </a:xfrm>
          <a:custGeom>
            <a:avLst/>
            <a:gdLst>
              <a:gd name="connsiteX0" fmla="*/ 340383 w 2689412"/>
              <a:gd name="connsiteY0" fmla="*/ 0 h 2675964"/>
              <a:gd name="connsiteX1" fmla="*/ 2349029 w 2689412"/>
              <a:gd name="connsiteY1" fmla="*/ 0 h 2675964"/>
              <a:gd name="connsiteX2" fmla="*/ 2689412 w 2689412"/>
              <a:gd name="connsiteY2" fmla="*/ 340383 h 2675964"/>
              <a:gd name="connsiteX3" fmla="*/ 2689412 w 2689412"/>
              <a:gd name="connsiteY3" fmla="*/ 2335581 h 2675964"/>
              <a:gd name="connsiteX4" fmla="*/ 2349029 w 2689412"/>
              <a:gd name="connsiteY4" fmla="*/ 2675964 h 2675964"/>
              <a:gd name="connsiteX5" fmla="*/ 340383 w 2689412"/>
              <a:gd name="connsiteY5" fmla="*/ 2675964 h 2675964"/>
              <a:gd name="connsiteX6" fmla="*/ 0 w 2689412"/>
              <a:gd name="connsiteY6" fmla="*/ 2335581 h 2675964"/>
              <a:gd name="connsiteX7" fmla="*/ 0 w 2689412"/>
              <a:gd name="connsiteY7" fmla="*/ 340383 h 2675964"/>
              <a:gd name="connsiteX8" fmla="*/ 340383 w 2689412"/>
              <a:gd name="connsiteY8" fmla="*/ 0 h 26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412" h="2675964">
                <a:moveTo>
                  <a:pt x="340383" y="0"/>
                </a:moveTo>
                <a:lnTo>
                  <a:pt x="2349029" y="0"/>
                </a:lnTo>
                <a:cubicBezTo>
                  <a:pt x="2537017" y="0"/>
                  <a:pt x="2689412" y="152395"/>
                  <a:pt x="2689412" y="340383"/>
                </a:cubicBezTo>
                <a:lnTo>
                  <a:pt x="2689412" y="2335581"/>
                </a:lnTo>
                <a:cubicBezTo>
                  <a:pt x="2689412" y="2523569"/>
                  <a:pt x="2537017" y="2675964"/>
                  <a:pt x="2349029" y="2675964"/>
                </a:cubicBezTo>
                <a:lnTo>
                  <a:pt x="340383" y="2675964"/>
                </a:lnTo>
                <a:cubicBezTo>
                  <a:pt x="152395" y="2675964"/>
                  <a:pt x="0" y="2523569"/>
                  <a:pt x="0" y="2335581"/>
                </a:cubicBezTo>
                <a:lnTo>
                  <a:pt x="0" y="340383"/>
                </a:lnTo>
                <a:cubicBezTo>
                  <a:pt x="0" y="152395"/>
                  <a:pt x="152395" y="0"/>
                  <a:pt x="34038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rthographicFront">
              <a:rot lat="20880000" lon="2400000" rev="2106000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70236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723578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xmlns="" id="{2DED6899-EE35-4C9F-85BC-2800893A7A0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100787" y="191452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xmlns="" id="{C8CD014F-DCFE-440B-9C46-DE5E50FC1AC8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429341" y="191452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xmlns="" id="{F25211DE-2900-41DB-94E0-DADC757876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7757895" y="191452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xmlns="" id="{0051C6DB-32A3-4464-AE10-5633A7CE53C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100787" y="3262312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xmlns="" id="{B30DC47F-8DF3-4F33-B1B6-FF730859D681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429341" y="3262312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xmlns="" id="{8F4643DF-0111-4FA8-BE96-A6CE1DA67C8F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7757895" y="3262312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xmlns="" id="{095EDDFA-6EB5-48D5-94C9-9CC6B10491F1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1100787" y="461010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xmlns="" id="{97A33113-4109-4E55-A5EC-1DD0D9F09F4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4429341" y="461010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xmlns="" id="{C9EBD72A-C4D9-488C-8B28-C748536236DA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757895" y="461010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87473A5E-593A-498A-9B9D-24B946ADC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5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C7B9140-20A3-455A-8584-21C9D9C2D9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FDEA346B-C791-4726-A4B2-F88148EC6CB8}"/>
              </a:ext>
            </a:extLst>
          </p:cNvPr>
          <p:cNvCxnSpPr>
            <a:cxnSpLocks/>
          </p:cNvCxnSpPr>
          <p:nvPr userDrawn="1"/>
        </p:nvCxnSpPr>
        <p:spPr>
          <a:xfrm>
            <a:off x="1827045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11532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xmlns="" id="{4BA24CCC-EDF0-4391-BDAD-5A1AC3C41ED2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513092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xmlns="" id="{A8C50DEA-9D79-44F2-8F00-34CE2DFBB104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3341648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xmlns="" id="{47C511FA-F714-464A-AC1B-9514AED5E8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6170205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xmlns="" id="{9CD4A1BF-2AF8-4D45-921D-BCC41796000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8998762" y="188214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xmlns="" id="{610A3D6E-C358-439C-8B8A-28D7DA56AB33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513092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xmlns="" id="{B176FB6D-30B1-4A91-BF7B-E0B3AC30EFB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3341648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xmlns="" id="{F6FEED80-41F9-45B8-810F-A371D8C9E3AC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170205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xmlns="" id="{6D041EF4-D5CD-4126-B32F-5971C6FA721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998762" y="3453765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xmlns="" id="{CEE5E17D-B267-4245-B058-59B9515089D4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513092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xmlns="" id="{6CBC3CA6-B6A2-4EEB-9A63-B3A2ED1EA40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341648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xmlns="" id="{49975133-13E9-47E2-B89B-39D855512B99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170205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xmlns="" id="{63CF676C-B8B6-4C40-91EF-D8B604B3000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998762" y="5025390"/>
            <a:ext cx="952376" cy="9525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E02CE2E9-CDED-4E1B-A3F2-588C6693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5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846E3F21-029F-4A81-948A-9635F09590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35FF65A0-5FED-4538-8C70-80315F367416}"/>
              </a:ext>
            </a:extLst>
          </p:cNvPr>
          <p:cNvCxnSpPr>
            <a:cxnSpLocks/>
          </p:cNvCxnSpPr>
          <p:nvPr userDrawn="1"/>
        </p:nvCxnSpPr>
        <p:spPr>
          <a:xfrm>
            <a:off x="1827045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3126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7074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150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8602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914898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43772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726551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121015" y="3434714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6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-10829" y="3434713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7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4053841" y="3807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3023007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 bwMode="auto">
          <a:xfrm>
            <a:off x="106045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 bwMode="auto">
          <a:xfrm>
            <a:off x="2522302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2"/>
          </p:nvPr>
        </p:nvSpPr>
        <p:spPr bwMode="auto">
          <a:xfrm>
            <a:off x="4938559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3"/>
          </p:nvPr>
        </p:nvSpPr>
        <p:spPr bwMode="auto">
          <a:xfrm>
            <a:off x="7354816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4"/>
          </p:nvPr>
        </p:nvSpPr>
        <p:spPr bwMode="auto">
          <a:xfrm>
            <a:off x="9771073" y="12223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5"/>
          </p:nvPr>
        </p:nvSpPr>
        <p:spPr bwMode="auto">
          <a:xfrm>
            <a:off x="106045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6"/>
          </p:nvPr>
        </p:nvSpPr>
        <p:spPr bwMode="auto">
          <a:xfrm>
            <a:off x="2522302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7"/>
          </p:nvPr>
        </p:nvSpPr>
        <p:spPr bwMode="auto">
          <a:xfrm>
            <a:off x="4938559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8"/>
          </p:nvPr>
        </p:nvSpPr>
        <p:spPr bwMode="auto">
          <a:xfrm>
            <a:off x="7354816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9"/>
          </p:nvPr>
        </p:nvSpPr>
        <p:spPr bwMode="auto">
          <a:xfrm>
            <a:off x="9771073" y="2356801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20"/>
          </p:nvPr>
        </p:nvSpPr>
        <p:spPr bwMode="auto">
          <a:xfrm>
            <a:off x="106045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1"/>
          </p:nvPr>
        </p:nvSpPr>
        <p:spPr bwMode="auto">
          <a:xfrm>
            <a:off x="2522302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22"/>
          </p:nvPr>
        </p:nvSpPr>
        <p:spPr bwMode="auto">
          <a:xfrm>
            <a:off x="4938559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23"/>
          </p:nvPr>
        </p:nvSpPr>
        <p:spPr bwMode="auto">
          <a:xfrm>
            <a:off x="7354816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24"/>
          </p:nvPr>
        </p:nvSpPr>
        <p:spPr bwMode="auto">
          <a:xfrm>
            <a:off x="9771073" y="4591364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3244453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741383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481682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223065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963364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704747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445046" y="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715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1747098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3487397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5228780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6969079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8710462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10450761" y="171848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5715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5" name="Picture Placeholder 8"/>
          <p:cNvSpPr>
            <a:spLocks noGrp="1"/>
          </p:cNvSpPr>
          <p:nvPr>
            <p:ph type="pic" sz="quarter" idx="25"/>
          </p:nvPr>
        </p:nvSpPr>
        <p:spPr>
          <a:xfrm>
            <a:off x="1747098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6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3487397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7" name="Picture Placeholder 8"/>
          <p:cNvSpPr>
            <a:spLocks noGrp="1"/>
          </p:cNvSpPr>
          <p:nvPr>
            <p:ph type="pic" sz="quarter" idx="27"/>
          </p:nvPr>
        </p:nvSpPr>
        <p:spPr>
          <a:xfrm>
            <a:off x="5228780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6969079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29"/>
          </p:nvPr>
        </p:nvSpPr>
        <p:spPr>
          <a:xfrm>
            <a:off x="8710462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450761" y="342159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31"/>
          </p:nvPr>
        </p:nvSpPr>
        <p:spPr>
          <a:xfrm>
            <a:off x="11430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1752813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33"/>
          </p:nvPr>
        </p:nvSpPr>
        <p:spPr>
          <a:xfrm>
            <a:off x="3493112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34"/>
          </p:nvPr>
        </p:nvSpPr>
        <p:spPr>
          <a:xfrm>
            <a:off x="5234495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35"/>
          </p:nvPr>
        </p:nvSpPr>
        <p:spPr>
          <a:xfrm>
            <a:off x="6974794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6" name="Picture Placeholder 8"/>
          <p:cNvSpPr>
            <a:spLocks noGrp="1"/>
          </p:cNvSpPr>
          <p:nvPr>
            <p:ph type="pic" sz="quarter" idx="36"/>
          </p:nvPr>
        </p:nvSpPr>
        <p:spPr>
          <a:xfrm>
            <a:off x="8716177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7"/>
          </p:nvPr>
        </p:nvSpPr>
        <p:spPr>
          <a:xfrm>
            <a:off x="10456476" y="514007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1406585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751C58-CF5A-481A-A8C3-9AE6DE1BC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6AC0354-8857-4D5A-8029-713F2BBF62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2F5C57AD-C262-49D3-8678-F460341B590F}"/>
              </a:ext>
            </a:extLst>
          </p:cNvPr>
          <p:cNvCxnSpPr>
            <a:cxnSpLocks/>
          </p:cNvCxnSpPr>
          <p:nvPr userDrawn="1"/>
        </p:nvCxnSpPr>
        <p:spPr>
          <a:xfrm>
            <a:off x="1815894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82224642-0EEE-47A5-8AB7-42629F447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4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8896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28DC2E-AE17-4B30-AF9A-CC943FF09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B0AAAB7-4027-46DA-9AE9-7D7D883B2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00766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A3006F-3D7C-466A-99C2-36F5E9B55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FCF9C8B-8B22-4083-84F8-4561DA4CC4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59CBCF-8C2C-4291-9170-81C78CD4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301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05F3B82-8C2A-46E0-A0E3-A7A536FB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70F4E3EC-F2FE-4FF4-90D3-4257DDE215C3}"/>
              </a:ext>
            </a:extLst>
          </p:cNvPr>
          <p:cNvCxnSpPr>
            <a:cxnSpLocks/>
          </p:cNvCxnSpPr>
          <p:nvPr userDrawn="1"/>
        </p:nvCxnSpPr>
        <p:spPr>
          <a:xfrm>
            <a:off x="1693231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2138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13D757-AF20-4E20-9AC5-6EE01DEB6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1712" y="15949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97EB18E-FA38-4EA6-8AA9-89C000B3B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041" y="2418812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73074BF-4CF1-4CAF-BB64-48D7F22D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9453" y="15949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12DF023-6920-40FF-AAD6-7BFE13DD1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9453" y="2418812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A835009E-3696-43AE-ACD6-FDA280737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2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47415D2-2728-42CF-8D55-37ABCBF2A2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536C3AA7-4B49-4116-A3BF-A7693AD00B3B}"/>
              </a:ext>
            </a:extLst>
          </p:cNvPr>
          <p:cNvCxnSpPr>
            <a:cxnSpLocks/>
          </p:cNvCxnSpPr>
          <p:nvPr userDrawn="1"/>
        </p:nvCxnSpPr>
        <p:spPr>
          <a:xfrm>
            <a:off x="1815892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52190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025E52-4E42-494E-BC2C-62BB40AF8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8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40955EA-BEE6-4162-91AF-D0FCB7414B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643E5F0A-5A05-4025-9FDA-0B7F546D98AD}"/>
              </a:ext>
            </a:extLst>
          </p:cNvPr>
          <p:cNvCxnSpPr>
            <a:cxnSpLocks/>
          </p:cNvCxnSpPr>
          <p:nvPr userDrawn="1"/>
        </p:nvCxnSpPr>
        <p:spPr>
          <a:xfrm>
            <a:off x="1827048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99657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7861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F2919C4A-84D7-044B-9309-890E798602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2293" y="1079286"/>
            <a:ext cx="3876566" cy="2878565"/>
          </a:xfrm>
          <a:solidFill>
            <a:schemeClr val="bg1">
              <a:lumMod val="65000"/>
            </a:schemeClr>
          </a:solidFill>
          <a:scene3d>
            <a:camera prst="perspectiveRight" fov="1680000">
              <a:rot lat="2040000" lon="19260000" rev="6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xmlns="" val="143796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3FDBBFB9-708E-AE48-8990-463C05B31E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96174" y="869950"/>
            <a:ext cx="2282825" cy="4905375"/>
          </a:xfrm>
          <a:custGeom>
            <a:avLst/>
            <a:gdLst>
              <a:gd name="connsiteX0" fmla="*/ 228202 w 2282024"/>
              <a:gd name="connsiteY0" fmla="*/ 0 h 4913906"/>
              <a:gd name="connsiteX1" fmla="*/ 2053822 w 2282024"/>
              <a:gd name="connsiteY1" fmla="*/ 0 h 4913906"/>
              <a:gd name="connsiteX2" fmla="*/ 2282024 w 2282024"/>
              <a:gd name="connsiteY2" fmla="*/ 228202 h 4913906"/>
              <a:gd name="connsiteX3" fmla="*/ 2282024 w 2282024"/>
              <a:gd name="connsiteY3" fmla="*/ 4685704 h 4913906"/>
              <a:gd name="connsiteX4" fmla="*/ 2053822 w 2282024"/>
              <a:gd name="connsiteY4" fmla="*/ 4913906 h 4913906"/>
              <a:gd name="connsiteX5" fmla="*/ 228202 w 2282024"/>
              <a:gd name="connsiteY5" fmla="*/ 4913906 h 4913906"/>
              <a:gd name="connsiteX6" fmla="*/ 0 w 2282024"/>
              <a:gd name="connsiteY6" fmla="*/ 4685704 h 4913906"/>
              <a:gd name="connsiteX7" fmla="*/ 0 w 2282024"/>
              <a:gd name="connsiteY7" fmla="*/ 228202 h 4913906"/>
              <a:gd name="connsiteX8" fmla="*/ 228202 w 2282024"/>
              <a:gd name="connsiteY8" fmla="*/ 0 h 491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024" h="4913906">
                <a:moveTo>
                  <a:pt x="228202" y="0"/>
                </a:moveTo>
                <a:lnTo>
                  <a:pt x="2053822" y="0"/>
                </a:lnTo>
                <a:cubicBezTo>
                  <a:pt x="2179854" y="0"/>
                  <a:pt x="2282024" y="102170"/>
                  <a:pt x="2282024" y="228202"/>
                </a:cubicBezTo>
                <a:lnTo>
                  <a:pt x="2282024" y="4685704"/>
                </a:lnTo>
                <a:cubicBezTo>
                  <a:pt x="2282024" y="4811736"/>
                  <a:pt x="2179854" y="4913906"/>
                  <a:pt x="2053822" y="4913906"/>
                </a:cubicBezTo>
                <a:lnTo>
                  <a:pt x="228202" y="4913906"/>
                </a:lnTo>
                <a:cubicBezTo>
                  <a:pt x="102170" y="4913906"/>
                  <a:pt x="0" y="4811736"/>
                  <a:pt x="0" y="4685704"/>
                </a:cubicBezTo>
                <a:lnTo>
                  <a:pt x="0" y="228202"/>
                </a:lnTo>
                <a:cubicBezTo>
                  <a:pt x="0" y="102170"/>
                  <a:pt x="102170" y="0"/>
                  <a:pt x="22820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xmlns="" val="540371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F03ABD0-9996-4E9F-82E9-62A6DE81D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316" y="1584085"/>
            <a:ext cx="11521378" cy="4737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3147824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A4D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09600" y="438912"/>
            <a:ext cx="11247967" cy="4754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по бюджетной росписи ТФОМС РС(Я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 за 2025г</a:t>
            </a:r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(тыс.руб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b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70C0"/>
                </a:solidFill>
              </a:rPr>
              <a:t/>
            </a:r>
            <a:br>
              <a:rPr lang="ru-RU" sz="2400" b="1" dirty="0">
                <a:solidFill>
                  <a:srgbClr val="0070C0"/>
                </a:solidFill>
              </a:rPr>
            </a:br>
            <a:r>
              <a:rPr lang="ru-RU" sz="2400" b="1" dirty="0">
                <a:solidFill>
                  <a:srgbClr val="0070C0"/>
                </a:solidFill>
              </a:rPr>
              <a:t/>
            </a:r>
            <a:br>
              <a:rPr lang="ru-RU" sz="2400" b="1" dirty="0">
                <a:solidFill>
                  <a:srgbClr val="0070C0"/>
                </a:solidFill>
              </a:rPr>
            </a:br>
            <a:r>
              <a:rPr lang="ru-RU" sz="2400" b="1" dirty="0">
                <a:solidFill>
                  <a:srgbClr val="0070C0"/>
                </a:solidFill>
              </a:rPr>
              <a:t/>
            </a:r>
            <a:br>
              <a:rPr lang="ru-RU" sz="2400" b="1" dirty="0">
                <a:solidFill>
                  <a:srgbClr val="0070C0"/>
                </a:solidFill>
              </a:rPr>
            </a:b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450336" y="1541754"/>
            <a:ext cx="4169664" cy="9158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Расходы, всего                  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71 574 969,6  (98,3%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 бюджетной росписи)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917816" y="3614924"/>
            <a:ext cx="2919249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/>
              <a:t>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Финансирование СМО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69 463 207,2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(97,1% )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3434727" y="2735602"/>
            <a:ext cx="383310" cy="595803"/>
          </a:xfrm>
          <a:prstGeom prst="downArrow">
            <a:avLst>
              <a:gd name="adj1" fmla="val 50000"/>
              <a:gd name="adj2" fmla="val 29575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560832" y="5460853"/>
            <a:ext cx="1731264" cy="923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Сахамедстрах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58 886 973,5 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(84,8%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уд.вес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572512" y="5474208"/>
            <a:ext cx="1755648" cy="923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Капитал МС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10 576 233,7 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(15,2%уд.вес)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1313817" y="4824768"/>
            <a:ext cx="268224" cy="439249"/>
          </a:xfrm>
          <a:prstGeom prst="downArrow">
            <a:avLst>
              <a:gd name="adj1" fmla="val 50000"/>
              <a:gd name="adj2" fmla="val 37091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3194304" y="4824768"/>
            <a:ext cx="243840" cy="484621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8692896" y="2412437"/>
            <a:ext cx="2779776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Лечение иногородних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567 365,0 (0,8%)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AutoShape 12"/>
          <p:cNvSpPr>
            <a:spLocks noChangeArrowheads="1"/>
          </p:cNvSpPr>
          <p:nvPr/>
        </p:nvSpPr>
        <p:spPr bwMode="auto">
          <a:xfrm>
            <a:off x="7827264" y="2363213"/>
            <a:ext cx="744062" cy="248259"/>
          </a:xfrm>
          <a:prstGeom prst="rightArrow">
            <a:avLst>
              <a:gd name="adj1" fmla="val 50000"/>
              <a:gd name="adj2" fmla="val 37010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AutoShape 14"/>
          <p:cNvSpPr>
            <a:spLocks noChangeArrowheads="1"/>
          </p:cNvSpPr>
          <p:nvPr/>
        </p:nvSpPr>
        <p:spPr bwMode="auto">
          <a:xfrm>
            <a:off x="6931876" y="2735602"/>
            <a:ext cx="450760" cy="1212003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Rectangle 15"/>
          <p:cNvSpPr>
            <a:spLocks noChangeArrowheads="1"/>
          </p:cNvSpPr>
          <p:nvPr/>
        </p:nvSpPr>
        <p:spPr bwMode="auto">
          <a:xfrm>
            <a:off x="8692896" y="1390580"/>
            <a:ext cx="2779776" cy="923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Лечение за пределами РС(Я)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766 203,0 (1,0%)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0" name="AutoShape 12"/>
          <p:cNvSpPr>
            <a:spLocks noChangeArrowheads="1"/>
          </p:cNvSpPr>
          <p:nvPr/>
        </p:nvSpPr>
        <p:spPr bwMode="auto">
          <a:xfrm>
            <a:off x="7827264" y="1637626"/>
            <a:ext cx="719328" cy="361822"/>
          </a:xfrm>
          <a:prstGeom prst="rightArrow">
            <a:avLst>
              <a:gd name="adj1" fmla="val 50000"/>
              <a:gd name="adj2" fmla="val 37010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111" name="Rectangle 10"/>
          <p:cNvSpPr>
            <a:spLocks noChangeArrowheads="1"/>
          </p:cNvSpPr>
          <p:nvPr/>
        </p:nvSpPr>
        <p:spPr bwMode="auto">
          <a:xfrm>
            <a:off x="6829378" y="4296150"/>
            <a:ext cx="2292095" cy="147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мероприятий,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уст.ст.26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326-ФЗ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76 002,2 (0,1%)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2" name="Rectangle 10"/>
          <p:cNvSpPr>
            <a:spLocks noChangeArrowheads="1"/>
          </p:cNvSpPr>
          <p:nvPr/>
        </p:nvSpPr>
        <p:spPr bwMode="auto">
          <a:xfrm>
            <a:off x="786641" y="1537783"/>
            <a:ext cx="1590800" cy="923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ИД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350 671,2 (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,5%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уд.вес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3" name="AutoShape 12"/>
          <p:cNvSpPr>
            <a:spLocks noChangeArrowheads="1"/>
          </p:cNvSpPr>
          <p:nvPr/>
        </p:nvSpPr>
        <p:spPr bwMode="auto">
          <a:xfrm flipH="1">
            <a:off x="2552080" y="1873144"/>
            <a:ext cx="678800" cy="252608"/>
          </a:xfrm>
          <a:prstGeom prst="rightArrow">
            <a:avLst>
              <a:gd name="adj1" fmla="val 50000"/>
              <a:gd name="adj2" fmla="val 37010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5169406" y="2735602"/>
            <a:ext cx="420384" cy="1212003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4474223" y="4296150"/>
            <a:ext cx="2231135" cy="17543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расходов МО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оплате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труда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врачей и СМП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349 804,6 (0,49%)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337557" y="3334909"/>
            <a:ext cx="2292096" cy="1754326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Денежные выплаты стимулирующего</a:t>
            </a:r>
          </a:p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хар-ра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мед.раб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выявление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онкол.заболеваний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1716,4 (0,01%)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 rot="18929910">
            <a:off x="8323809" y="2293530"/>
            <a:ext cx="265731" cy="2097993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5040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1992313" y="426720"/>
            <a:ext cx="8229600" cy="68135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Нормированный страховой запас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ТФОМС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РС(Я)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2025г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(тыс.руб./%)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444294" y="1350359"/>
            <a:ext cx="3527425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НСЗ   ТФ ОМС 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Норматив –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3 200 000,0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Факт –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3 200 000,0 (100%)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661292" y="3352800"/>
            <a:ext cx="2286016" cy="1572768"/>
          </a:xfrm>
          <a:prstGeom prst="downArrowCallout">
            <a:avLst>
              <a:gd name="adj1" fmla="val 53673"/>
              <a:gd name="adj2" fmla="val 53663"/>
              <a:gd name="adj3" fmla="val 16667"/>
              <a:gd name="adj4" fmla="val 6666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Фин.обесп.мероприятий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части 6, ст.26 №326ФЗ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76 002,2  (2,7%уд.вес)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Rectangle 6"/>
          <p:cNvSpPr>
            <a:spLocks noChangeArrowheads="1"/>
          </p:cNvSpPr>
          <p:nvPr/>
        </p:nvSpPr>
        <p:spPr bwMode="auto">
          <a:xfrm>
            <a:off x="820019" y="5216923"/>
            <a:ext cx="1658935" cy="400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</a:t>
            </a:r>
          </a:p>
        </p:txBody>
      </p:sp>
      <p:sp>
        <p:nvSpPr>
          <p:cNvPr id="6150" name="AutoShape 8"/>
          <p:cNvSpPr>
            <a:spLocks noChangeArrowheads="1"/>
          </p:cNvSpPr>
          <p:nvPr/>
        </p:nvSpPr>
        <p:spPr bwMode="auto">
          <a:xfrm>
            <a:off x="4754880" y="3288096"/>
            <a:ext cx="2317102" cy="2271456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Оплата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лечения за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пределами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РС(Я)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766 203,0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(27,3%)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7168896" y="5496285"/>
            <a:ext cx="1738654" cy="400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</a:t>
            </a:r>
          </a:p>
        </p:txBody>
      </p:sp>
      <p:sp>
        <p:nvSpPr>
          <p:cNvPr id="6152" name="Rectangle 10"/>
          <p:cNvSpPr>
            <a:spLocks noChangeArrowheads="1"/>
          </p:cNvSpPr>
          <p:nvPr/>
        </p:nvSpPr>
        <p:spPr bwMode="auto">
          <a:xfrm>
            <a:off x="968815" y="2599522"/>
            <a:ext cx="7065714" cy="406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2 811 062,5  (87,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 факта)</a:t>
            </a:r>
          </a:p>
        </p:txBody>
      </p:sp>
      <p:sp>
        <p:nvSpPr>
          <p:cNvPr id="6153" name="AutoShape 11"/>
          <p:cNvSpPr>
            <a:spLocks noChangeArrowheads="1"/>
          </p:cNvSpPr>
          <p:nvPr/>
        </p:nvSpPr>
        <p:spPr bwMode="auto">
          <a:xfrm>
            <a:off x="6705600" y="3359548"/>
            <a:ext cx="2316218" cy="18573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Оплата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лечения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иногор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граждан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567 364,9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(20,2%)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4" name="Rectangle 12"/>
          <p:cNvSpPr>
            <a:spLocks noChangeArrowheads="1"/>
          </p:cNvSpPr>
          <p:nvPr/>
        </p:nvSpPr>
        <p:spPr bwMode="auto">
          <a:xfrm>
            <a:off x="4839782" y="5766816"/>
            <a:ext cx="2087563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ТФ ОМС территорий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8253984" y="2596896"/>
            <a:ext cx="1279122" cy="341376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9746474" y="2364057"/>
            <a:ext cx="1835925" cy="830997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Доп.фин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-е СМО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1 051 687,7 (37,4%)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2865120" y="3366353"/>
            <a:ext cx="1962912" cy="18573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Софин-е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платы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труда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349 804,7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(12,4%)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742040" y="5496285"/>
            <a:ext cx="1871662" cy="400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</a:t>
            </a:r>
          </a:p>
        </p:txBody>
      </p:sp>
    </p:spTree>
    <p:extLst>
      <p:ext uri="{BB962C8B-B14F-4D97-AF65-F5344CB8AC3E}">
        <p14:creationId xmlns:p14="http://schemas.microsoft.com/office/powerpoint/2010/main" xmlns="" val="27322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khaOMS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akhaoms">
      <a:majorFont>
        <a:latin typeface="Zona Pro ExtraBold"/>
        <a:ea typeface=""/>
        <a:cs typeface=""/>
      </a:majorFont>
      <a:minorFont>
        <a:latin typeface="Zona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khaOMS" id="{5C72C940-40E0-4ECF-AA03-C43B4F1394F6}" vid="{75C155A3-9C57-4A46-9E4E-997E32BDD7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</TotalTime>
  <Words>215</Words>
  <Application>Microsoft Office PowerPoint</Application>
  <PresentationFormat>Произвольный</PresentationFormat>
  <Paragraphs>58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SakhaOMS</vt:lpstr>
      <vt:lpstr>Расходы по бюджетной росписи ТФОМС РС(Я) за 2025г. (тыс.руб.)    </vt:lpstr>
      <vt:lpstr>Нормированный страховой запас ТФОМС РС(Я) 2025г. (тыс.руб./%)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Исполнение ТП ОМС за 2020г. по Республике Саха (Якутия) 99,8%</dc:title>
  <dc:creator>Ирина Харитонова</dc:creator>
  <cp:lastModifiedBy>IvanovaLE</cp:lastModifiedBy>
  <cp:revision>239</cp:revision>
  <cp:lastPrinted>2026-02-18T01:19:35Z</cp:lastPrinted>
  <dcterms:created xsi:type="dcterms:W3CDTF">2021-01-28T02:24:57Z</dcterms:created>
  <dcterms:modified xsi:type="dcterms:W3CDTF">2026-03-25T06:51:39Z</dcterms:modified>
</cp:coreProperties>
</file>