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029" autoAdjust="0"/>
  </p:normalViewPr>
  <p:slideViewPr>
    <p:cSldViewPr>
      <p:cViewPr varScale="1">
        <p:scale>
          <a:sx n="108" d="100"/>
          <a:sy n="108" d="100"/>
        </p:scale>
        <p:origin x="-17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view3D>
      <c:depthPercent val="100"/>
      <c:rAngAx val="1"/>
    </c:view3D>
    <c:plotArea>
      <c:layout>
        <c:manualLayout>
          <c:layoutTarget val="inner"/>
          <c:xMode val="edge"/>
          <c:yMode val="edge"/>
          <c:x val="1.1633631311001673E-2"/>
          <c:y val="0.19700398640477457"/>
          <c:w val="0.96135811138112182"/>
          <c:h val="0.67767303084565234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Субвенция</c:v>
                </c:pt>
              </c:strCache>
            </c:strRef>
          </c:tx>
          <c:spPr>
            <a:solidFill>
              <a:schemeClr val="tx2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c:spPr>
          <c:dLbls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mtClean="0"/>
                      <a:t>6</a:t>
                    </a:r>
                    <a:r>
                      <a:rPr lang="en-US" smtClean="0"/>
                      <a:t>9 </a:t>
                    </a:r>
                    <a:r>
                      <a:rPr lang="en-US"/>
                      <a:t>897</a:t>
                    </a:r>
                  </a:p>
                </c:rich>
              </c:tx>
              <c:showVal val="1"/>
            </c:dLbl>
            <c:spPr>
              <a:solidFill>
                <a:schemeClr val="tx2">
                  <a:lumMod val="60000"/>
                  <a:lumOff val="40000"/>
                </a:schemeClr>
              </a:solidFill>
              <a:ln w="4666" cap="flat" cmpd="sng" algn="ctr">
                <a:solidFill>
                  <a:schemeClr val="tx2"/>
                </a:solidFill>
                <a:prstDash val="solid"/>
                <a:miter lim="800000"/>
              </a:ln>
              <a:effectLst/>
            </c:spPr>
            <c:txPr>
              <a:bodyPr/>
              <a:lstStyle/>
              <a:p>
                <a:pPr>
                  <a:defRPr sz="1177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Лист1!$A$2:$A$8</c:f>
              <c:strCache>
                <c:ptCount val="7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 ЗАКОН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36194</c:v>
                </c:pt>
                <c:pt idx="1">
                  <c:v>37059</c:v>
                </c:pt>
                <c:pt idx="2">
                  <c:v>44009</c:v>
                </c:pt>
                <c:pt idx="3">
                  <c:v>51417</c:v>
                </c:pt>
                <c:pt idx="4">
                  <c:v>60169.7</c:v>
                </c:pt>
                <c:pt idx="5">
                  <c:v>69897</c:v>
                </c:pt>
                <c:pt idx="6">
                  <c:v>74443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прочие доходы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0"/>
                  <c:y val="4.2187497404804507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5.6249996539739298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3.9843747548982116E-2"/>
                </c:manualLayout>
              </c:layout>
              <c:showVal val="1"/>
            </c:dLbl>
            <c:dLbl>
              <c:idx val="3"/>
              <c:layout>
                <c:manualLayout>
                  <c:x val="4.5527892780020084E-3"/>
                  <c:y val="5.1562496828094516E-2"/>
                </c:manualLayout>
              </c:layout>
              <c:showVal val="1"/>
            </c:dLbl>
            <c:dLbl>
              <c:idx val="4"/>
              <c:layout>
                <c:manualLayout>
                  <c:x val="2.2762838644274041E-2"/>
                  <c:y val="3.9840816132925422E-2"/>
                </c:manualLayout>
              </c:layout>
              <c:showVal val="1"/>
            </c:dLbl>
            <c:dLbl>
              <c:idx val="5"/>
              <c:layout>
                <c:manualLayout>
                  <c:x val="2.8453369070392576E-2"/>
                  <c:y val="3.7497759838852382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</a:t>
                    </a:r>
                    <a:r>
                      <a:rPr lang="ru-RU" b="1" baseline="0" dirty="0" smtClean="0"/>
                      <a:t> 418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2423566331450482E-2"/>
                  <c:y val="3.7503659006101364E-2"/>
                </c:manualLayout>
              </c:layout>
              <c:showVal val="1"/>
            </c:dLbl>
            <c:spPr>
              <a:solidFill>
                <a:schemeClr val="tx2">
                  <a:lumMod val="20000"/>
                  <a:lumOff val="80000"/>
                </a:schemeClr>
              </a:solidFill>
              <a:ln w="4666" cap="flat" cmpd="sng" algn="ctr">
                <a:solidFill>
                  <a:schemeClr val="tx2"/>
                </a:solidFill>
                <a:prstDash val="solid"/>
                <a:miter lim="800000"/>
              </a:ln>
              <a:effectLst/>
            </c:spPr>
            <c:txPr>
              <a:bodyPr/>
              <a:lstStyle/>
              <a:p>
                <a:pPr>
                  <a:defRPr sz="1177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Лист1!$A$2:$A$8</c:f>
              <c:strCache>
                <c:ptCount val="7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 ЗАКОН</c:v>
                </c:pt>
              </c:strCache>
            </c:strRef>
          </c:cat>
          <c:val>
            <c:numRef>
              <c:f>Лист1!$C$2:$C$8</c:f>
              <c:numCache>
                <c:formatCode>#,##0</c:formatCode>
                <c:ptCount val="7"/>
                <c:pt idx="0">
                  <c:v>2053</c:v>
                </c:pt>
                <c:pt idx="1">
                  <c:v>7452</c:v>
                </c:pt>
                <c:pt idx="2">
                  <c:v>3123</c:v>
                </c:pt>
                <c:pt idx="3">
                  <c:v>2775</c:v>
                </c:pt>
                <c:pt idx="4">
                  <c:v>2700</c:v>
                </c:pt>
                <c:pt idx="5">
                  <c:v>2418</c:v>
                </c:pt>
                <c:pt idx="6" formatCode="General">
                  <c:v>845</c:v>
                </c:pt>
              </c:numCache>
            </c:numRef>
          </c:val>
        </c:ser>
        <c:dLbls/>
        <c:shape val="cylinder"/>
        <c:axId val="31179520"/>
        <c:axId val="31769728"/>
        <c:axId val="0"/>
      </c:bar3DChart>
      <c:catAx>
        <c:axId val="311795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500" b="1" i="1" baseline="0"/>
            </a:pPr>
            <a:endParaRPr lang="ru-RU"/>
          </a:p>
        </c:txPr>
        <c:crossAx val="31769728"/>
        <c:crosses val="autoZero"/>
        <c:auto val="1"/>
        <c:lblAlgn val="ctr"/>
        <c:lblOffset val="100"/>
      </c:catAx>
      <c:valAx>
        <c:axId val="31769728"/>
        <c:scaling>
          <c:orientation val="minMax"/>
        </c:scaling>
        <c:delete val="1"/>
        <c:axPos val="l"/>
        <c:majorGridlines/>
        <c:numFmt formatCode="#,##0" sourceLinked="1"/>
        <c:tickLblPos val="nextTo"/>
        <c:crossAx val="31179520"/>
        <c:crosses val="autoZero"/>
        <c:crossBetween val="between"/>
      </c:valAx>
      <c:spPr>
        <a:noFill/>
        <a:ln w="19050">
          <a:noFill/>
        </a:ln>
      </c:spPr>
    </c:plotArea>
    <c:legend>
      <c:legendPos val="b"/>
      <c:layout>
        <c:manualLayout>
          <c:xMode val="edge"/>
          <c:yMode val="edge"/>
          <c:x val="0.23995162190092093"/>
          <c:y val="0.94396343942922634"/>
          <c:w val="0.43131727436509493"/>
          <c:h val="5.6036560570773684E-2"/>
        </c:manualLayout>
      </c:layout>
      <c:txPr>
        <a:bodyPr/>
        <a:lstStyle/>
        <a:p>
          <a:pPr>
            <a:defRPr sz="1800" i="1"/>
          </a:pPr>
          <a:endParaRPr lang="ru-RU"/>
        </a:p>
      </c:txPr>
    </c:legend>
    <c:plotVisOnly val="1"/>
    <c:dispBlanksAs val="gap"/>
  </c:chart>
  <c:txPr>
    <a:bodyPr/>
    <a:lstStyle/>
    <a:p>
      <a:pPr>
        <a:defRPr sz="1323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0.04569</cdr:x>
      <cdr:y>0.44674</cdr:y>
    </cdr:from>
    <cdr:to>
      <cdr:x>0.15303</cdr:x>
      <cdr:y>0.50658</cdr:y>
    </cdr:to>
    <cdr:sp macro="" textlink="">
      <cdr:nvSpPr>
        <cdr:cNvPr id="2" name="Прямоугольник с двумя скругленными противолежащими углами 1"/>
        <cdr:cNvSpPr/>
      </cdr:nvSpPr>
      <cdr:spPr>
        <a:xfrm xmlns:a="http://schemas.openxmlformats.org/drawingml/2006/main">
          <a:off x="373682" y="2420491"/>
          <a:ext cx="877787" cy="324221"/>
        </a:xfrm>
        <a:prstGeom xmlns:a="http://schemas.openxmlformats.org/drawingml/2006/main" prst="round2DiagRect">
          <a:avLst/>
        </a:prstGeom>
        <a:ln xmlns:a="http://schemas.openxmlformats.org/drawingml/2006/main">
          <a:solidFill>
            <a:schemeClr val="accent1"/>
          </a:solidFill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b"/>
        <a:lstStyle xmlns:a="http://schemas.openxmlformats.org/drawingml/2006/main"/>
        <a:p xmlns:a="http://schemas.openxmlformats.org/drawingml/2006/main">
          <a:pPr algn="ctr">
            <a:lnSpc>
              <a:spcPts val="1500"/>
            </a:lnSpc>
          </a:pPr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38 247</a:t>
          </a:r>
        </a:p>
        <a:p xmlns:a="http://schemas.openxmlformats.org/drawingml/2006/main">
          <a:pPr algn="ctr">
            <a:lnSpc>
              <a:spcPts val="1800"/>
            </a:lnSpc>
          </a:pP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0.19538</cdr:x>
      <cdr:y>0.40687</cdr:y>
    </cdr:from>
    <cdr:to>
      <cdr:x>0.29404</cdr:x>
      <cdr:y>0.46433</cdr:y>
    </cdr:to>
    <cdr:sp macro="" textlink="">
      <cdr:nvSpPr>
        <cdr:cNvPr id="3" name="Прямоугольник с двумя скругленными противолежащими углами 2"/>
        <cdr:cNvSpPr/>
      </cdr:nvSpPr>
      <cdr:spPr>
        <a:xfrm xmlns:a="http://schemas.openxmlformats.org/drawingml/2006/main">
          <a:off x="1597818" y="2204467"/>
          <a:ext cx="806842" cy="311325"/>
        </a:xfrm>
        <a:prstGeom xmlns:a="http://schemas.openxmlformats.org/drawingml/2006/main" prst="round2DiagRect">
          <a:avLst/>
        </a:prstGeom>
        <a:ln xmlns:a="http://schemas.openxmlformats.org/drawingml/2006/main">
          <a:solidFill>
            <a:schemeClr val="accent1"/>
          </a:solidFill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44 510</a:t>
          </a:r>
        </a:p>
        <a:p xmlns:a="http://schemas.openxmlformats.org/drawingml/2006/main">
          <a:pPr algn="ctr"/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0.30985</cdr:x>
      <cdr:y>0.38029</cdr:y>
    </cdr:from>
    <cdr:to>
      <cdr:x>0.40839</cdr:x>
      <cdr:y>0.43757</cdr:y>
    </cdr:to>
    <cdr:sp macro="" textlink="">
      <cdr:nvSpPr>
        <cdr:cNvPr id="4" name="Прямоугольник с двумя скругленными противолежащими углами 3"/>
        <cdr:cNvSpPr/>
      </cdr:nvSpPr>
      <cdr:spPr>
        <a:xfrm xmlns:a="http://schemas.openxmlformats.org/drawingml/2006/main">
          <a:off x="2533922" y="2060451"/>
          <a:ext cx="805860" cy="310350"/>
        </a:xfrm>
        <a:prstGeom xmlns:a="http://schemas.openxmlformats.org/drawingml/2006/main" prst="round2Diag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47 133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0.44192</cdr:x>
      <cdr:y>0.32713</cdr:y>
    </cdr:from>
    <cdr:to>
      <cdr:x>0.54758</cdr:x>
      <cdr:y>0.38868</cdr:y>
    </cdr:to>
    <cdr:sp macro="" textlink="">
      <cdr:nvSpPr>
        <cdr:cNvPr id="5" name="Прямоугольник с двумя скругленными противолежащими углами 4"/>
        <cdr:cNvSpPr/>
      </cdr:nvSpPr>
      <cdr:spPr>
        <a:xfrm xmlns:a="http://schemas.openxmlformats.org/drawingml/2006/main">
          <a:off x="3614042" y="1772419"/>
          <a:ext cx="864088" cy="333485"/>
        </a:xfrm>
        <a:prstGeom xmlns:a="http://schemas.openxmlformats.org/drawingml/2006/main" prst="round2Diag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54 192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0.55639</cdr:x>
      <cdr:y>0.27397</cdr:y>
    </cdr:from>
    <cdr:to>
      <cdr:x>0.66166</cdr:x>
      <cdr:y>0.32978</cdr:y>
    </cdr:to>
    <cdr:sp macro="" textlink="">
      <cdr:nvSpPr>
        <cdr:cNvPr id="6" name="Прямоугольник с двумя скругленными противолежащими углами 5"/>
        <cdr:cNvSpPr/>
      </cdr:nvSpPr>
      <cdr:spPr>
        <a:xfrm xmlns:a="http://schemas.openxmlformats.org/drawingml/2006/main">
          <a:off x="4550146" y="1484387"/>
          <a:ext cx="860940" cy="302386"/>
        </a:xfrm>
        <a:prstGeom xmlns:a="http://schemas.openxmlformats.org/drawingml/2006/main" prst="round2Diag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>
            <a:lnSpc>
              <a:spcPts val="1500"/>
            </a:lnSpc>
          </a:pPr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62 870</a:t>
          </a:r>
        </a:p>
        <a:p xmlns:a="http://schemas.openxmlformats.org/drawingml/2006/main">
          <a:pPr algn="ctr">
            <a:lnSpc>
              <a:spcPts val="1800"/>
            </a:lnSpc>
          </a:pPr>
          <a:endParaRPr lang="ru-RU" sz="1800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>
            <a:lnSpc>
              <a:spcPts val="1800"/>
            </a:lnSpc>
          </a:pP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0.10733</cdr:x>
      <cdr:y>0.31384</cdr:y>
    </cdr:from>
    <cdr:to>
      <cdr:x>0.23941</cdr:x>
      <cdr:y>0.39358</cdr:y>
    </cdr:to>
    <cdr:sp macro="" textlink="">
      <cdr:nvSpPr>
        <cdr:cNvPr id="9" name="Выгнутая вверх стрелка 8"/>
        <cdr:cNvSpPr/>
      </cdr:nvSpPr>
      <cdr:spPr>
        <a:xfrm xmlns:a="http://schemas.openxmlformats.org/drawingml/2006/main">
          <a:off x="877738" y="1700411"/>
          <a:ext cx="1080120" cy="432048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0.0633</cdr:x>
      <cdr:y>0.18094</cdr:y>
    </cdr:from>
    <cdr:to>
      <cdr:x>0.18657</cdr:x>
      <cdr:y>0.30547</cdr:y>
    </cdr:to>
    <cdr:sp macro="" textlink="">
      <cdr:nvSpPr>
        <cdr:cNvPr id="10" name="Овал 9"/>
        <cdr:cNvSpPr/>
      </cdr:nvSpPr>
      <cdr:spPr>
        <a:xfrm xmlns:a="http://schemas.openxmlformats.org/drawingml/2006/main">
          <a:off x="517697" y="980331"/>
          <a:ext cx="1008113" cy="67472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6 262 +16,4%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0.23941</cdr:x>
      <cdr:y>0.27397</cdr:y>
    </cdr:from>
    <cdr:to>
      <cdr:x>0.37148</cdr:x>
      <cdr:y>0.35371</cdr:y>
    </cdr:to>
    <cdr:sp macro="" textlink="">
      <cdr:nvSpPr>
        <cdr:cNvPr id="11" name="Выгнутая вверх стрелка 10"/>
        <cdr:cNvSpPr/>
      </cdr:nvSpPr>
      <cdr:spPr>
        <a:xfrm xmlns:a="http://schemas.openxmlformats.org/drawingml/2006/main">
          <a:off x="1957859" y="1484387"/>
          <a:ext cx="1080119" cy="432048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0.2306</cdr:x>
      <cdr:y>0.11448</cdr:y>
    </cdr:from>
    <cdr:to>
      <cdr:x>0.35387</cdr:x>
      <cdr:y>0.24432</cdr:y>
    </cdr:to>
    <cdr:sp macro="" textlink="">
      <cdr:nvSpPr>
        <cdr:cNvPr id="12" name="Овал 11"/>
        <cdr:cNvSpPr/>
      </cdr:nvSpPr>
      <cdr:spPr>
        <a:xfrm xmlns:a="http://schemas.openxmlformats.org/drawingml/2006/main">
          <a:off x="1885850" y="620291"/>
          <a:ext cx="1008103" cy="703490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2 623 +5,9 %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0.37148</cdr:x>
      <cdr:y>0.24739</cdr:y>
    </cdr:from>
    <cdr:to>
      <cdr:x>0.49475</cdr:x>
      <cdr:y>0.32713</cdr:y>
    </cdr:to>
    <cdr:sp macro="" textlink="">
      <cdr:nvSpPr>
        <cdr:cNvPr id="13" name="Выгнутая вверх стрелка 12"/>
        <cdr:cNvSpPr/>
      </cdr:nvSpPr>
      <cdr:spPr>
        <a:xfrm xmlns:a="http://schemas.openxmlformats.org/drawingml/2006/main">
          <a:off x="3037979" y="1340371"/>
          <a:ext cx="1008112" cy="432048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0.36981</cdr:x>
      <cdr:y>0.06827</cdr:y>
    </cdr:from>
    <cdr:to>
      <cdr:x>0.49308</cdr:x>
      <cdr:y>0.2048</cdr:y>
    </cdr:to>
    <cdr:sp macro="" textlink="">
      <cdr:nvSpPr>
        <cdr:cNvPr id="14" name="Овал 13"/>
        <cdr:cNvSpPr/>
      </cdr:nvSpPr>
      <cdr:spPr>
        <a:xfrm xmlns:a="http://schemas.openxmlformats.org/drawingml/2006/main">
          <a:off x="3024336" y="360041"/>
          <a:ext cx="1008113" cy="720080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7 059 </a:t>
          </a:r>
        </a:p>
        <a:p xmlns:a="http://schemas.openxmlformats.org/drawingml/2006/main"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+ 15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0.49475</cdr:x>
      <cdr:y>0.19423</cdr:y>
    </cdr:from>
    <cdr:to>
      <cdr:x>0.62683</cdr:x>
      <cdr:y>0.27397</cdr:y>
    </cdr:to>
    <cdr:sp macro="" textlink="">
      <cdr:nvSpPr>
        <cdr:cNvPr id="15" name="Выгнутая вверх стрелка 14"/>
        <cdr:cNvSpPr/>
      </cdr:nvSpPr>
      <cdr:spPr>
        <a:xfrm xmlns:a="http://schemas.openxmlformats.org/drawingml/2006/main">
          <a:off x="4046090" y="1052339"/>
          <a:ext cx="1080120" cy="432048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0.50189</cdr:x>
      <cdr:y>0.03987</cdr:y>
    </cdr:from>
    <cdr:to>
      <cdr:x>0.62516</cdr:x>
      <cdr:y>0.15805</cdr:y>
    </cdr:to>
    <cdr:sp macro="" textlink="">
      <cdr:nvSpPr>
        <cdr:cNvPr id="16" name="Овал 15"/>
        <cdr:cNvSpPr/>
      </cdr:nvSpPr>
      <cdr:spPr>
        <a:xfrm xmlns:a="http://schemas.openxmlformats.org/drawingml/2006/main">
          <a:off x="4104456" y="216024"/>
          <a:ext cx="1008112" cy="640328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>
            <a:lnSpc>
              <a:spcPts val="1200"/>
            </a:lnSpc>
          </a:pP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8 679</a:t>
          </a:r>
        </a:p>
        <a:p xmlns:a="http://schemas.openxmlformats.org/drawingml/2006/main">
          <a:pPr algn="ctr">
            <a:lnSpc>
              <a:spcPts val="1200"/>
            </a:lnSpc>
          </a:pP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+ 16%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0.61802</cdr:x>
      <cdr:y>0.12777</cdr:y>
    </cdr:from>
    <cdr:to>
      <cdr:x>0.7501</cdr:x>
      <cdr:y>0.20752</cdr:y>
    </cdr:to>
    <cdr:sp macro="" textlink="">
      <cdr:nvSpPr>
        <cdr:cNvPr id="17" name="Выгнутая вверх стрелка 16"/>
        <cdr:cNvSpPr/>
      </cdr:nvSpPr>
      <cdr:spPr>
        <a:xfrm xmlns:a="http://schemas.openxmlformats.org/drawingml/2006/main">
          <a:off x="5054203" y="692299"/>
          <a:ext cx="1080120" cy="432048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0.68846</cdr:x>
      <cdr:y>0.20752</cdr:y>
    </cdr:from>
    <cdr:to>
      <cdr:x>0.78532</cdr:x>
      <cdr:y>0.2664</cdr:y>
    </cdr:to>
    <cdr:sp macro="" textlink="">
      <cdr:nvSpPr>
        <cdr:cNvPr id="7" name="Прямоугольник с двумя скругленными противолежащими углами 6"/>
        <cdr:cNvSpPr/>
      </cdr:nvSpPr>
      <cdr:spPr>
        <a:xfrm xmlns:a="http://schemas.openxmlformats.org/drawingml/2006/main">
          <a:off x="5630266" y="1124347"/>
          <a:ext cx="792088" cy="319018"/>
        </a:xfrm>
        <a:prstGeom xmlns:a="http://schemas.openxmlformats.org/drawingml/2006/main" prst="round2Diag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72 315</a:t>
          </a:r>
        </a:p>
      </cdr:txBody>
    </cdr:sp>
  </cdr:relSizeAnchor>
  <cdr:relSizeAnchor xmlns:cdr="http://schemas.openxmlformats.org/drawingml/2006/chartDrawing">
    <cdr:from>
      <cdr:x>0.64277</cdr:x>
      <cdr:y>0.01365</cdr:y>
    </cdr:from>
    <cdr:to>
      <cdr:x>0.76604</cdr:x>
      <cdr:y>0.13653</cdr:y>
    </cdr:to>
    <cdr:sp macro="" textlink="">
      <cdr:nvSpPr>
        <cdr:cNvPr id="18" name="Овал 17"/>
        <cdr:cNvSpPr/>
      </cdr:nvSpPr>
      <cdr:spPr>
        <a:xfrm xmlns:a="http://schemas.openxmlformats.org/drawingml/2006/main">
          <a:off x="5256585" y="72008"/>
          <a:ext cx="1008112" cy="648072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9 445</a:t>
          </a:r>
        </a:p>
        <a:p xmlns:a="http://schemas.openxmlformats.org/drawingml/2006/main"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+ 15%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0.81887</cdr:x>
      <cdr:y>0.15948</cdr:y>
    </cdr:from>
    <cdr:to>
      <cdr:x>0.92453</cdr:x>
      <cdr:y>0.22593</cdr:y>
    </cdr:to>
    <cdr:sp macro="" textlink="">
      <cdr:nvSpPr>
        <cdr:cNvPr id="19" name="Прямоугольник с двумя скругленными противолежащими углами 18"/>
        <cdr:cNvSpPr/>
      </cdr:nvSpPr>
      <cdr:spPr>
        <a:xfrm xmlns:a="http://schemas.openxmlformats.org/drawingml/2006/main">
          <a:off x="6696744" y="864096"/>
          <a:ext cx="864096" cy="360040"/>
        </a:xfrm>
        <a:prstGeom xmlns:a="http://schemas.openxmlformats.org/drawingml/2006/main" prst="round2Diag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75 288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0.74843</cdr:x>
      <cdr:y>0.07974</cdr:y>
    </cdr:from>
    <cdr:to>
      <cdr:x>0.88931</cdr:x>
      <cdr:y>0.15948</cdr:y>
    </cdr:to>
    <cdr:sp macro="" textlink="">
      <cdr:nvSpPr>
        <cdr:cNvPr id="20" name="Выгнутая вверх стрелка 19"/>
        <cdr:cNvSpPr/>
      </cdr:nvSpPr>
      <cdr:spPr>
        <a:xfrm xmlns:a="http://schemas.openxmlformats.org/drawingml/2006/main">
          <a:off x="6120680" y="432049"/>
          <a:ext cx="1152128" cy="432048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0.78365</cdr:x>
      <cdr:y>0.01365</cdr:y>
    </cdr:from>
    <cdr:to>
      <cdr:x>0.90692</cdr:x>
      <cdr:y>0.11961</cdr:y>
    </cdr:to>
    <cdr:sp macro="" textlink="">
      <cdr:nvSpPr>
        <cdr:cNvPr id="21" name="Овал 20"/>
        <cdr:cNvSpPr/>
      </cdr:nvSpPr>
      <cdr:spPr>
        <a:xfrm xmlns:a="http://schemas.openxmlformats.org/drawingml/2006/main">
          <a:off x="6408712" y="72008"/>
          <a:ext cx="1008112" cy="558838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2 973</a:t>
          </a:r>
        </a:p>
        <a:p xmlns:a="http://schemas.openxmlformats.org/drawingml/2006/main"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+ 4,1%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800E3-C0D4-4FA0-8DEE-3392781401FE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9450D-633C-4BAD-B18E-F2949F81B6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5664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E6563B-3171-4A5C-9084-CEF87AE1314B}" type="slidenum">
              <a:rPr lang="ru-RU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757238" y="196850"/>
            <a:ext cx="7583091" cy="106203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бюджета ТФОМС РС(Я) за 2020 - 2026 гг.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(млн. рублей)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83183516"/>
              </p:ext>
            </p:extLst>
          </p:nvPr>
        </p:nvGraphicFramePr>
        <p:xfrm>
          <a:off x="683568" y="1196752"/>
          <a:ext cx="8178006" cy="5274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8344" y="260648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6532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</TotalTime>
  <Words>73</Words>
  <Application>Microsoft Office PowerPoint</Application>
  <PresentationFormat>Экран (4:3)</PresentationFormat>
  <Paragraphs>27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Доходы бюджета ТФОМС РС(Я) за 2020 - 2026 гг.  (млн. рублей)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Выполнение контрольно-целевых показателей среднемесячной заработной платы целевых категорий  в сфере здравоохранения за 1 квартал 2025 г.</dc:title>
  <dc:creator>spiridonova</dc:creator>
  <cp:lastModifiedBy>IvanovaLE</cp:lastModifiedBy>
  <cp:revision>45</cp:revision>
  <dcterms:created xsi:type="dcterms:W3CDTF">2025-06-17T01:42:46Z</dcterms:created>
  <dcterms:modified xsi:type="dcterms:W3CDTF">2026-03-25T06:51:00Z</dcterms:modified>
</cp:coreProperties>
</file>