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6" r:id="rId1"/>
  </p:sldMasterIdLst>
  <p:notesMasterIdLst>
    <p:notesMasterId r:id="rId3"/>
  </p:notesMasterIdLst>
  <p:handoutMasterIdLst>
    <p:handoutMasterId r:id="rId4"/>
  </p:handoutMasterIdLst>
  <p:sldIdLst>
    <p:sldId id="1961" r:id="rId2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Титульные листы" id="{20E2FC49-985F-4E3F-A99E-1B5F111B94FE}">
          <p14:sldIdLst>
            <p14:sldId id="1961"/>
          </p14:sldIdLst>
        </p14:section>
        <p14:section name="Контакты (Спасибо за внимание)" id="{54FA1403-0491-43E2-83AF-B34F63A20D77}">
          <p14:sldIdLst/>
        </p14:section>
        <p14:section name="Раздел оглавления" id="{A1A8EAF7-89E5-42D2-AB3A-B63CD07C56D6}">
          <p14:sldIdLst/>
        </p14:section>
        <p14:section name="Направление" id="{976DD68A-E200-4A6A-9A50-685E45073A45}">
          <p14:sldIdLst/>
        </p14:section>
        <p14:section name="Круг" id="{37FE9A26-5BD8-4C0F-BB9A-EF66A1939370}">
          <p14:sldIdLst/>
        </p14:section>
        <p14:section name="Календарь" id="{400DA455-C793-4EEE-88EA-1D08F73A4C1D}">
          <p14:sldIdLst/>
        </p14:section>
        <p14:section name="Карта" id="{E60EA7E5-8002-4246-A894-26A57F61DAA8}">
          <p14:sldIdLst/>
        </p14:section>
        <p14:section name="Техника" id="{FC834AD7-FC8A-44ED-B010-77DFCE9C55E9}">
          <p14:sldIdLst/>
        </p14:section>
        <p14:section name="Команда" id="{30ABB69E-9D00-4A25-B39F-812DBC44FE9F}">
          <p14:sldIdLst/>
        </p14:section>
        <p14:section name="Иллюстрации" id="{39636343-5F5A-47A4-BD2E-1E56C85C1EE4}">
          <p14:sldIdLst/>
        </p14:section>
        <p14:section name="Диаграммы" id="{F4AA6B24-E8FA-4BB7-A945-5693A06BF55C}">
          <p14:sldIdLst/>
        </p14:section>
        <p14:section name="Таблицы и текст" id="{39301242-35ED-448E-87A2-03C6D8E98DAD}">
          <p14:sldIdLst/>
        </p14:section>
        <p14:section name="Кластеры" id="{9D0B6C16-04E7-41F2-927E-BB2618499D61}">
          <p14:sldIdLst/>
        </p14:section>
        <p14:section name="Цепочка слайдов" id="{49A529B2-939F-4534-A89B-CFA05D6BBAAE}">
          <p14:sldIdLst/>
        </p14:section>
        <p14:section name="По запросу" id="{7640B500-2B67-4BD1-815B-FDCF5E809DC9}">
          <p14:sldIdLst/>
        </p14:section>
        <p14:section name="Заставка" id="{C4B8E775-69E8-4CC3-B4F5-693EDABE1F59}">
          <p14:sldIdLst/>
        </p14:section>
        <p14:section name="Фото для иллюстраций" id="{831E8D41-238E-4DA6-BDD6-9966223941A2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50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pos="2026" userDrawn="1">
          <p15:clr>
            <a:srgbClr val="A4A3A4"/>
          </p15:clr>
        </p15:guide>
        <p15:guide id="8" pos="5654" userDrawn="1">
          <p15:clr>
            <a:srgbClr val="A4A3A4"/>
          </p15:clr>
        </p15:guide>
        <p15:guide id="9" orient="horz" pos="1684" userDrawn="1">
          <p15:clr>
            <a:srgbClr val="A4A3A4"/>
          </p15:clr>
        </p15:guide>
        <p15:guide id="10" orient="horz" pos="3294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rosoft Office User" initials="MOU" lastIdx="2" clrIdx="0"/>
  <p:cmAuthor id="1" name="Stungo" initials="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4DA0"/>
    <a:srgbClr val="10CF9B"/>
    <a:srgbClr val="FF9900"/>
    <a:srgbClr val="7CCA62"/>
    <a:srgbClr val="DD6568"/>
    <a:srgbClr val="0BD0D9"/>
    <a:srgbClr val="0000FF"/>
    <a:srgbClr val="17406D"/>
    <a:srgbClr val="FFFFFF"/>
    <a:srgbClr val="009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68" autoAdjust="0"/>
    <p:restoredTop sz="79748" autoAdjust="0"/>
  </p:normalViewPr>
  <p:slideViewPr>
    <p:cSldViewPr snapToGrid="0" showGuides="1">
      <p:cViewPr>
        <p:scale>
          <a:sx n="90" d="100"/>
          <a:sy n="90" d="100"/>
        </p:scale>
        <p:origin x="-1242" y="-156"/>
      </p:cViewPr>
      <p:guideLst>
        <p:guide orient="horz" pos="2500"/>
        <p:guide orient="horz" pos="4042"/>
        <p:guide orient="horz" pos="1684"/>
        <p:guide orient="horz" pos="3294"/>
        <p:guide orient="horz" pos="845"/>
        <p:guide pos="3840"/>
        <p:guide pos="211"/>
        <p:guide pos="7447"/>
        <p:guide pos="2027"/>
        <p:guide pos="56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30"/>
      <c:depthPercent val="80"/>
      <c:rAngAx val="1"/>
    </c:view3D>
    <c:floor>
      <c:thickness val="0"/>
    </c:floor>
    <c:sideWall>
      <c:thickness val="0"/>
    </c:sideWall>
    <c:backWall>
      <c:thickness val="0"/>
      <c:spPr>
        <a:scene3d>
          <a:camera prst="orthographicFront"/>
          <a:lightRig rig="threePt" dir="t"/>
        </a:scene3d>
        <a:sp3d>
          <a:bevelT w="6350"/>
          <a:bevelB w="6350"/>
        </a:sp3d>
      </c:spPr>
    </c:backWall>
    <c:plotArea>
      <c:layout>
        <c:manualLayout>
          <c:layoutTarget val="inner"/>
          <c:xMode val="edge"/>
          <c:yMode val="edge"/>
          <c:x val="0"/>
          <c:y val="4.1483653493723984E-3"/>
          <c:w val="1"/>
          <c:h val="0.7750300991259486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-4.7408399603394227E-3"/>
                  <c:y val="-1.9386397869324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8773190311827845E-3"/>
                  <c:y val="-3.14577240389736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0203851188214566E-3"/>
                  <c:y val="-3.59231470939730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2040770237643113E-3"/>
                  <c:y val="-4.828618881927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>
                  <a:lumMod val="85000"/>
                </a:schemeClr>
              </a:solidFill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СП</c:v>
                </c:pt>
                <c:pt idx="1">
                  <c:v>Онкология</c:v>
                </c:pt>
                <c:pt idx="2">
                  <c:v>Стентирование для больных с ИМ</c:v>
                </c:pt>
                <c:pt idx="3">
                  <c:v>Имплантация ЧАК</c:v>
                </c:pt>
                <c:pt idx="4">
                  <c:v>Эндоваскулярная деструкция </c:v>
                </c:pt>
                <c:pt idx="5">
                  <c:v>Стентирование/ эндартерэктомия</c:v>
                </c:pt>
                <c:pt idx="6">
                  <c:v>КСУ</c:v>
                </c:pt>
                <c:pt idx="7">
                  <c:v>ВМП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165126</c:v>
                </c:pt>
                <c:pt idx="1">
                  <c:v>9579</c:v>
                </c:pt>
                <c:pt idx="2">
                  <c:v>1968</c:v>
                </c:pt>
                <c:pt idx="3">
                  <c:v>254</c:v>
                </c:pt>
                <c:pt idx="4">
                  <c:v>176</c:v>
                </c:pt>
                <c:pt idx="5">
                  <c:v>376</c:v>
                </c:pt>
                <c:pt idx="6">
                  <c:v>92672</c:v>
                </c:pt>
                <c:pt idx="7">
                  <c:v>5408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по РС(Я)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335804946348414E-2"/>
                  <c:y val="-2.24696456478542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8773190311827845E-3"/>
                  <c:y val="-1.7975842307984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6325213809000006E-3"/>
                  <c:y val="-4.04135404807195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0203851188215486E-3"/>
                  <c:y val="-2.01192453413649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СП</c:v>
                </c:pt>
                <c:pt idx="1">
                  <c:v>Онкология</c:v>
                </c:pt>
                <c:pt idx="2">
                  <c:v>Стентирование для больных с ИМ</c:v>
                </c:pt>
                <c:pt idx="3">
                  <c:v>Имплантация ЧАК</c:v>
                </c:pt>
                <c:pt idx="4">
                  <c:v>Эндоваскулярная деструкция </c:v>
                </c:pt>
                <c:pt idx="5">
                  <c:v>Стентирование/ эндартерэктомия</c:v>
                </c:pt>
                <c:pt idx="6">
                  <c:v>КСУ</c:v>
                </c:pt>
                <c:pt idx="7">
                  <c:v>ВМП</c:v>
                </c:pt>
              </c:strCache>
            </c:strRef>
          </c:cat>
          <c:val>
            <c:numRef>
              <c:f>Лист1!$C$2:$C$9</c:f>
              <c:numCache>
                <c:formatCode>#,##0</c:formatCode>
                <c:ptCount val="8"/>
                <c:pt idx="0">
                  <c:v>166612</c:v>
                </c:pt>
                <c:pt idx="1">
                  <c:v>10329</c:v>
                </c:pt>
                <c:pt idx="2">
                  <c:v>1731</c:v>
                </c:pt>
                <c:pt idx="3">
                  <c:v>256</c:v>
                </c:pt>
                <c:pt idx="4">
                  <c:v>185</c:v>
                </c:pt>
                <c:pt idx="5">
                  <c:v>213</c:v>
                </c:pt>
                <c:pt idx="6">
                  <c:v>92120</c:v>
                </c:pt>
                <c:pt idx="7">
                  <c:v>5337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13850112"/>
        <c:axId val="217849856"/>
        <c:axId val="0"/>
      </c:bar3DChart>
      <c:catAx>
        <c:axId val="21385011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w="3175"/>
        </c:spPr>
        <c:txPr>
          <a:bodyPr rot="0" vert="horz" anchor="ctr" anchorCtr="1"/>
          <a:lstStyle/>
          <a:p>
            <a:pPr>
              <a:defRPr sz="90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17849856"/>
        <c:crosses val="autoZero"/>
        <c:auto val="0"/>
        <c:lblAlgn val="ctr"/>
        <c:lblOffset val="50"/>
        <c:noMultiLvlLbl val="0"/>
      </c:catAx>
      <c:valAx>
        <c:axId val="217849856"/>
        <c:scaling>
          <c:orientation val="minMax"/>
        </c:scaling>
        <c:delete val="1"/>
        <c:axPos val="l"/>
        <c:majorGridlines/>
        <c:numFmt formatCode="#,##0" sourceLinked="1"/>
        <c:majorTickMark val="out"/>
        <c:minorTickMark val="none"/>
        <c:tickLblPos val="nextTo"/>
        <c:crossAx val="213850112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4904274621463154E-2"/>
          <c:y val="5.4163146978514091E-2"/>
          <c:w val="0.98509586762736667"/>
          <c:h val="0.823905399764829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1.5147899454703075E-2"/>
                  <c:y val="-3.1908160713381602E-2"/>
                </c:manualLayout>
              </c:layout>
              <c:tx>
                <c:rich>
                  <a:bodyPr/>
                  <a:lstStyle/>
                  <a:p>
                    <a:r>
                      <a:rPr lang="en-US" sz="1000" b="1" dirty="0" smtClean="0">
                        <a:latin typeface="Times New Roman" pitchFamily="18" charset="0"/>
                        <a:cs typeface="Times New Roman" pitchFamily="18" charset="0"/>
                      </a:rPr>
                      <a:t>6</a:t>
                    </a:r>
                    <a:r>
                      <a:rPr lang="ru-RU" sz="1000" b="1" dirty="0" smtClean="0">
                        <a:latin typeface="Times New Roman" pitchFamily="18" charset="0"/>
                        <a:cs typeface="Times New Roman" pitchFamily="18" charset="0"/>
                      </a:rPr>
                      <a:t>2 847</a:t>
                    </a:r>
                    <a:endParaRPr lang="en-US" sz="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9670737193201944E-3"/>
                  <c:y val="-1.4614073391032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9341474386402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Дневной стационар</c:v>
                </c:pt>
                <c:pt idx="1">
                  <c:v>Онкология</c:v>
                </c:pt>
                <c:pt idx="2">
                  <c:v>Гепатит С</c:v>
                </c:pt>
                <c:pt idx="3">
                  <c:v>ЭКО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62847</c:v>
                </c:pt>
                <c:pt idx="1">
                  <c:v>12206</c:v>
                </c:pt>
                <c:pt idx="2">
                  <c:v>2257</c:v>
                </c:pt>
                <c:pt idx="3">
                  <c:v>850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3672399836664776E-2"/>
                  <c:y val="-5.8452317953322473E-2"/>
                </c:manualLayout>
              </c:layout>
              <c:tx>
                <c:rich>
                  <a:bodyPr/>
                  <a:lstStyle/>
                  <a:p>
                    <a:r>
                      <a:rPr lang="en-US" sz="1000" b="1" dirty="0" smtClean="0">
                        <a:latin typeface="Times New Roman" pitchFamily="18" charset="0"/>
                        <a:cs typeface="Times New Roman" pitchFamily="18" charset="0"/>
                      </a:rPr>
                      <a:t>64 851</a:t>
                    </a:r>
                    <a:endParaRPr lang="en-US" sz="10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93414743864038E-2"/>
                  <c:y val="-4.8713577970109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450610578980156E-2"/>
                  <c:y val="-8.930719459420086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Дневной стационар</c:v>
                </c:pt>
                <c:pt idx="1">
                  <c:v>Онкология</c:v>
                </c:pt>
                <c:pt idx="2">
                  <c:v>Гепатит С</c:v>
                </c:pt>
                <c:pt idx="3">
                  <c:v>ЭКО</c:v>
                </c:pt>
              </c:strCache>
            </c:strRef>
          </c:cat>
          <c:val>
            <c:numRef>
              <c:f>Лист1!$C$2:$C$5</c:f>
              <c:numCache>
                <c:formatCode>#,##0</c:formatCode>
                <c:ptCount val="4"/>
                <c:pt idx="0">
                  <c:v>64851</c:v>
                </c:pt>
                <c:pt idx="1">
                  <c:v>14743</c:v>
                </c:pt>
                <c:pt idx="2">
                  <c:v>2253</c:v>
                </c:pt>
                <c:pt idx="3">
                  <c:v>845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3850624"/>
        <c:axId val="217851584"/>
        <c:axId val="0"/>
      </c:bar3DChart>
      <c:catAx>
        <c:axId val="2138506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17851584"/>
        <c:crosses val="autoZero"/>
        <c:auto val="1"/>
        <c:lblAlgn val="ctr"/>
        <c:lblOffset val="100"/>
        <c:noMultiLvlLbl val="0"/>
      </c:catAx>
      <c:valAx>
        <c:axId val="217851584"/>
        <c:scaling>
          <c:orientation val="minMax"/>
          <c:min val="0"/>
        </c:scaling>
        <c:delete val="1"/>
        <c:axPos val="l"/>
        <c:majorGridlines/>
        <c:numFmt formatCode="#,##0" sourceLinked="1"/>
        <c:majorTickMark val="out"/>
        <c:minorTickMark val="none"/>
        <c:tickLblPos val="nextTo"/>
        <c:crossAx val="213850624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147910589457874E-2"/>
          <c:y val="2.7554853867063408E-2"/>
          <c:w val="0.92549670375508941"/>
          <c:h val="0.8436873167755910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270622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252999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3854720"/>
        <c:axId val="217853312"/>
        <c:axId val="0"/>
      </c:bar3DChart>
      <c:catAx>
        <c:axId val="2138547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17853312"/>
        <c:crosses val="autoZero"/>
        <c:auto val="1"/>
        <c:lblAlgn val="ctr"/>
        <c:lblOffset val="100"/>
        <c:noMultiLvlLbl val="0"/>
      </c:catAx>
      <c:valAx>
        <c:axId val="217853312"/>
        <c:scaling>
          <c:orientation val="minMax"/>
          <c:min val="0"/>
        </c:scaling>
        <c:delete val="1"/>
        <c:axPos val="l"/>
        <c:majorGridlines/>
        <c:numFmt formatCode="#,##0" sourceLinked="1"/>
        <c:majorTickMark val="out"/>
        <c:minorTickMark val="none"/>
        <c:tickLblPos val="nextTo"/>
        <c:crossAx val="213854720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0.06855</cdr:x>
      <cdr:y>0.46153</cdr:y>
    </cdr:from>
    <cdr:to>
      <cdr:x>0.15927</cdr:x>
      <cdr:y>0.59912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3015" y="1456661"/>
          <a:ext cx="956930" cy="43425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00,9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%      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0.74298</cdr:x>
      <cdr:y>0.49125</cdr:y>
    </cdr:from>
    <cdr:to>
      <cdr:x>0.80603</cdr:x>
      <cdr:y>0.59065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7836617" y="1550464"/>
          <a:ext cx="665020" cy="313725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99,4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0.27722</cdr:x>
      <cdr:y>0.48511</cdr:y>
    </cdr:from>
    <cdr:to>
      <cdr:x>0.375</cdr:x>
      <cdr:y>0.62164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923953" y="1531090"/>
          <a:ext cx="1031359" cy="43090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88,0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       </a:t>
          </a:r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0.39012</cdr:x>
      <cdr:y>0.48511</cdr:y>
    </cdr:from>
    <cdr:to>
      <cdr:x>0.4879</cdr:x>
      <cdr:y>0.62914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114800" y="1531089"/>
          <a:ext cx="1031358" cy="45460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100,8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     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0.49798</cdr:x>
      <cdr:y>0.48511</cdr:y>
    </cdr:from>
    <cdr:to>
      <cdr:x>0.59375</cdr:x>
      <cdr:y>0.62088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52484" y="1531089"/>
          <a:ext cx="1010093" cy="42852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05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    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0.60585</cdr:x>
      <cdr:y>0.47837</cdr:y>
    </cdr:from>
    <cdr:to>
      <cdr:x>0.70262</cdr:x>
      <cdr:y>0.61649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390169" y="1509825"/>
          <a:ext cx="1020724" cy="43593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56,6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  </a:t>
          </a:r>
        </a:p>
        <a:p xmlns:a="http://schemas.openxmlformats.org/drawingml/2006/main">
          <a:pPr algn="ctr"/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0.85443</cdr:x>
      <cdr:y>0.51352</cdr:y>
    </cdr:from>
    <cdr:to>
      <cdr:x>0.92177</cdr:x>
      <cdr:y>0.60758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012150" y="1620752"/>
          <a:ext cx="710268" cy="2968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98,7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0.19153</cdr:x>
      <cdr:y>0.50869</cdr:y>
    </cdr:from>
    <cdr:to>
      <cdr:x>0.25302</cdr:x>
      <cdr:y>0.59859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020186" y="1605516"/>
          <a:ext cx="648587" cy="28375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107,8%  </a:t>
          </a:r>
          <a:r>
            <a:rPr lang="ru-RU" sz="1000" dirty="0" smtClean="0"/>
            <a:t> </a:t>
          </a:r>
          <a:endParaRPr lang="ru-RU" sz="10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0.12813</cdr:x>
      <cdr:y>0.41333</cdr:y>
    </cdr:from>
    <cdr:to>
      <cdr:x>0.26362</cdr:x>
      <cdr:y>0.56889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25032" y="988828"/>
          <a:ext cx="978195" cy="37213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103,2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%     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0.55925</cdr:x>
      <cdr:y>0.59282</cdr:y>
    </cdr:from>
    <cdr:to>
      <cdr:x>0.65917</cdr:x>
      <cdr:y>0.68944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037492" y="1418212"/>
          <a:ext cx="721365" cy="23116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9</a:t>
          </a:r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9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8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0.74227</cdr:x>
      <cdr:y>0.54667</cdr:y>
    </cdr:from>
    <cdr:to>
      <cdr:x>0.87482</cdr:x>
      <cdr:y>0.72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58809" y="1307805"/>
          <a:ext cx="956931" cy="41467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9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9,</a:t>
          </a:r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%       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0.25184</cdr:x>
      <cdr:y>0.02222</cdr:y>
    </cdr:from>
    <cdr:to>
      <cdr:x>0.80118</cdr:x>
      <cdr:y>0.13333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18168" y="53163"/>
          <a:ext cx="3965944" cy="2658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Дневной стационар</a:t>
          </a:r>
          <a:endParaRPr lang="ru-RU" sz="1600" b="1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0.35052</cdr:x>
      <cdr:y>0.46667</cdr:y>
    </cdr:from>
    <cdr:to>
      <cdr:x>0.45066</cdr:x>
      <cdr:y>0.58194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530549" y="1116419"/>
          <a:ext cx="723014" cy="27578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120,8%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0.33825</cdr:x>
      <cdr:y>0.53745</cdr:y>
    </cdr:from>
    <cdr:to>
      <cdr:x>0.64245</cdr:x>
      <cdr:y>0.69433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9290" y="1297173"/>
          <a:ext cx="1015609" cy="37865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>
          <a:noAutofit/>
        </a:bodyPr>
        <a:lstStyle xmlns:a="http://schemas.openxmlformats.org/drawingml/2006/main"/>
        <a:p xmlns:a="http://schemas.openxmlformats.org/drawingml/2006/main">
          <a:pPr algn="ctr"/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93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,5%        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0.22095</cdr:x>
      <cdr:y>0.07435</cdr:y>
    </cdr:from>
    <cdr:to>
      <cdr:x>0.55974</cdr:x>
      <cdr:y>0.171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78466" y="212651"/>
          <a:ext cx="733646" cy="2764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i="0" dirty="0" smtClean="0">
              <a:latin typeface="Times New Roman" pitchFamily="18" charset="0"/>
              <a:cs typeface="Times New Roman" pitchFamily="18" charset="0"/>
            </a:rPr>
            <a:t>270 622</a:t>
          </a:r>
          <a:endParaRPr lang="ru-RU" sz="1200" b="1" i="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0.49463</cdr:x>
      <cdr:y>0.10004</cdr:y>
    </cdr:from>
    <cdr:to>
      <cdr:x>0.7387</cdr:x>
      <cdr:y>0.1953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51370" y="241450"/>
          <a:ext cx="814858" cy="2299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25</a:t>
          </a:r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2 999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0474" cy="497046"/>
          </a:xfrm>
          <a:prstGeom prst="rect">
            <a:avLst/>
          </a:prstGeom>
        </p:spPr>
        <p:txBody>
          <a:bodyPr vert="horz" lIns="91553" tIns="45776" rIns="91553" bIns="4577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39" y="1"/>
            <a:ext cx="2950474" cy="497046"/>
          </a:xfrm>
          <a:prstGeom prst="rect">
            <a:avLst/>
          </a:prstGeom>
        </p:spPr>
        <p:txBody>
          <a:bodyPr vert="horz" lIns="91553" tIns="45776" rIns="91553" bIns="45776" rtlCol="0"/>
          <a:lstStyle>
            <a:lvl1pPr algn="r">
              <a:defRPr sz="1200"/>
            </a:lvl1pPr>
          </a:lstStyle>
          <a:p>
            <a:fld id="{0D54FDA0-9286-48ED-ADDE-9034CD5D520F}" type="datetimeFigureOut">
              <a:rPr lang="ru-RU" smtClean="0"/>
              <a:pPr/>
              <a:t>25.03.2026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2155"/>
            <a:ext cx="2950474" cy="497046"/>
          </a:xfrm>
          <a:prstGeom prst="rect">
            <a:avLst/>
          </a:prstGeom>
        </p:spPr>
        <p:txBody>
          <a:bodyPr vert="horz" lIns="91553" tIns="45776" rIns="91553" bIns="4577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39" y="9442155"/>
            <a:ext cx="2950474" cy="497046"/>
          </a:xfrm>
          <a:prstGeom prst="rect">
            <a:avLst/>
          </a:prstGeom>
        </p:spPr>
        <p:txBody>
          <a:bodyPr vert="horz" lIns="91553" tIns="45776" rIns="91553" bIns="45776" rtlCol="0" anchor="b"/>
          <a:lstStyle>
            <a:lvl1pPr algn="r">
              <a:defRPr sz="1200"/>
            </a:lvl1pPr>
          </a:lstStyle>
          <a:p>
            <a:fld id="{3CC1392C-8E0A-4855-9B8B-284588724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260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474" cy="498773"/>
          </a:xfrm>
          <a:prstGeom prst="rect">
            <a:avLst/>
          </a:prstGeom>
        </p:spPr>
        <p:txBody>
          <a:bodyPr vert="horz" lIns="91553" tIns="45776" rIns="91553" bIns="4577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9" y="0"/>
            <a:ext cx="2950474" cy="498773"/>
          </a:xfrm>
          <a:prstGeom prst="rect">
            <a:avLst/>
          </a:prstGeom>
        </p:spPr>
        <p:txBody>
          <a:bodyPr vert="horz" lIns="91553" tIns="45776" rIns="91553" bIns="45776" rtlCol="0"/>
          <a:lstStyle>
            <a:lvl1pPr algn="r">
              <a:defRPr sz="1200"/>
            </a:lvl1pPr>
          </a:lstStyle>
          <a:p>
            <a:fld id="{03749CEF-8BC1-4DE4-9814-5786D4F8EF46}" type="datetimeFigureOut">
              <a:rPr lang="ru-RU" smtClean="0"/>
              <a:pPr/>
              <a:t>25.03.2026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3" tIns="45776" rIns="91553" bIns="4577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1"/>
            <a:ext cx="5447030" cy="3914239"/>
          </a:xfrm>
          <a:prstGeom prst="rect">
            <a:avLst/>
          </a:prstGeom>
        </p:spPr>
        <p:txBody>
          <a:bodyPr vert="horz" lIns="91553" tIns="45776" rIns="91553" bIns="4577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153"/>
            <a:ext cx="2950474" cy="498772"/>
          </a:xfrm>
          <a:prstGeom prst="rect">
            <a:avLst/>
          </a:prstGeom>
        </p:spPr>
        <p:txBody>
          <a:bodyPr vert="horz" lIns="91553" tIns="45776" rIns="91553" bIns="4577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9" y="9442153"/>
            <a:ext cx="2950474" cy="498772"/>
          </a:xfrm>
          <a:prstGeom prst="rect">
            <a:avLst/>
          </a:prstGeom>
        </p:spPr>
        <p:txBody>
          <a:bodyPr vert="horz" lIns="91553" tIns="45776" rIns="91553" bIns="45776" rtlCol="0" anchor="b"/>
          <a:lstStyle>
            <a:lvl1pPr algn="r">
              <a:defRPr sz="1200"/>
            </a:lvl1pPr>
          </a:lstStyle>
          <a:p>
            <a:fld id="{EEC9CA03-1FC6-465F-B00C-64F2E1CE35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57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10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97EEAC-CA62-44B4-85BB-A96BA2073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C1CE3F9-0538-4D9D-854E-FB32CE6A7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A72C45B7-519C-4347-8359-603406567E2D}"/>
              </a:ext>
            </a:extLst>
          </p:cNvPr>
          <p:cNvSpPr txBox="1">
            <a:spLocks/>
          </p:cNvSpPr>
          <p:nvPr userDrawn="1"/>
        </p:nvSpPr>
        <p:spPr>
          <a:xfrm>
            <a:off x="1009291" y="536155"/>
            <a:ext cx="10110840" cy="723301"/>
          </a:xfrm>
          <a:prstGeom prst="rect">
            <a:avLst/>
          </a:prstGeom>
        </p:spPr>
        <p:txBody>
          <a:bodyPr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A4DA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820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1E4FE7AF-7E07-2142-9481-3260588F9C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37021" y="296563"/>
            <a:ext cx="2910015" cy="4985950"/>
          </a:xfrm>
          <a:custGeom>
            <a:avLst/>
            <a:gdLst>
              <a:gd name="connsiteX0" fmla="*/ 80560 w 2834640"/>
              <a:gd name="connsiteY0" fmla="*/ 0 h 4872446"/>
              <a:gd name="connsiteX1" fmla="*/ 2754080 w 2834640"/>
              <a:gd name="connsiteY1" fmla="*/ 0 h 4872446"/>
              <a:gd name="connsiteX2" fmla="*/ 2834640 w 2834640"/>
              <a:gd name="connsiteY2" fmla="*/ 80560 h 4872446"/>
              <a:gd name="connsiteX3" fmla="*/ 2834640 w 2834640"/>
              <a:gd name="connsiteY3" fmla="*/ 4791886 h 4872446"/>
              <a:gd name="connsiteX4" fmla="*/ 2754080 w 2834640"/>
              <a:gd name="connsiteY4" fmla="*/ 4872446 h 4872446"/>
              <a:gd name="connsiteX5" fmla="*/ 80560 w 2834640"/>
              <a:gd name="connsiteY5" fmla="*/ 4872446 h 4872446"/>
              <a:gd name="connsiteX6" fmla="*/ 0 w 2834640"/>
              <a:gd name="connsiteY6" fmla="*/ 4791886 h 4872446"/>
              <a:gd name="connsiteX7" fmla="*/ 0 w 2834640"/>
              <a:gd name="connsiteY7" fmla="*/ 80560 h 4872446"/>
              <a:gd name="connsiteX8" fmla="*/ 80560 w 2834640"/>
              <a:gd name="connsiteY8" fmla="*/ 0 h 48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4640" h="4872446">
                <a:moveTo>
                  <a:pt x="80560" y="0"/>
                </a:moveTo>
                <a:lnTo>
                  <a:pt x="2754080" y="0"/>
                </a:lnTo>
                <a:cubicBezTo>
                  <a:pt x="2798572" y="0"/>
                  <a:pt x="2834640" y="36068"/>
                  <a:pt x="2834640" y="80560"/>
                </a:cubicBezTo>
                <a:lnTo>
                  <a:pt x="2834640" y="4791886"/>
                </a:lnTo>
                <a:cubicBezTo>
                  <a:pt x="2834640" y="4836378"/>
                  <a:pt x="2798572" y="4872446"/>
                  <a:pt x="2754080" y="4872446"/>
                </a:cubicBezTo>
                <a:lnTo>
                  <a:pt x="80560" y="4872446"/>
                </a:lnTo>
                <a:cubicBezTo>
                  <a:pt x="36068" y="4872446"/>
                  <a:pt x="0" y="4836378"/>
                  <a:pt x="0" y="4791886"/>
                </a:cubicBezTo>
                <a:lnTo>
                  <a:pt x="0" y="80560"/>
                </a:lnTo>
                <a:cubicBezTo>
                  <a:pt x="0" y="36068"/>
                  <a:pt x="36068" y="0"/>
                  <a:pt x="8056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perspectiveRight" fov="2100000">
              <a:rot lat="21120000" lon="18600000" rev="2220000"/>
            </a:camera>
            <a:lightRig rig="threePt" dir="t"/>
          </a:scene3d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2266038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E352B33D-1A92-2D43-BFDD-66BB2A2E9F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3488" y="1027355"/>
            <a:ext cx="2751580" cy="2737821"/>
          </a:xfrm>
          <a:custGeom>
            <a:avLst/>
            <a:gdLst>
              <a:gd name="connsiteX0" fmla="*/ 340383 w 2689412"/>
              <a:gd name="connsiteY0" fmla="*/ 0 h 2675964"/>
              <a:gd name="connsiteX1" fmla="*/ 2349029 w 2689412"/>
              <a:gd name="connsiteY1" fmla="*/ 0 h 2675964"/>
              <a:gd name="connsiteX2" fmla="*/ 2689412 w 2689412"/>
              <a:gd name="connsiteY2" fmla="*/ 340383 h 2675964"/>
              <a:gd name="connsiteX3" fmla="*/ 2689412 w 2689412"/>
              <a:gd name="connsiteY3" fmla="*/ 2335581 h 2675964"/>
              <a:gd name="connsiteX4" fmla="*/ 2349029 w 2689412"/>
              <a:gd name="connsiteY4" fmla="*/ 2675964 h 2675964"/>
              <a:gd name="connsiteX5" fmla="*/ 340383 w 2689412"/>
              <a:gd name="connsiteY5" fmla="*/ 2675964 h 2675964"/>
              <a:gd name="connsiteX6" fmla="*/ 0 w 2689412"/>
              <a:gd name="connsiteY6" fmla="*/ 2335581 h 2675964"/>
              <a:gd name="connsiteX7" fmla="*/ 0 w 2689412"/>
              <a:gd name="connsiteY7" fmla="*/ 340383 h 2675964"/>
              <a:gd name="connsiteX8" fmla="*/ 340383 w 2689412"/>
              <a:gd name="connsiteY8" fmla="*/ 0 h 267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412" h="2675964">
                <a:moveTo>
                  <a:pt x="340383" y="0"/>
                </a:moveTo>
                <a:lnTo>
                  <a:pt x="2349029" y="0"/>
                </a:lnTo>
                <a:cubicBezTo>
                  <a:pt x="2537017" y="0"/>
                  <a:pt x="2689412" y="152395"/>
                  <a:pt x="2689412" y="340383"/>
                </a:cubicBezTo>
                <a:lnTo>
                  <a:pt x="2689412" y="2335581"/>
                </a:lnTo>
                <a:cubicBezTo>
                  <a:pt x="2689412" y="2523569"/>
                  <a:pt x="2537017" y="2675964"/>
                  <a:pt x="2349029" y="2675964"/>
                </a:cubicBezTo>
                <a:lnTo>
                  <a:pt x="340383" y="2675964"/>
                </a:lnTo>
                <a:cubicBezTo>
                  <a:pt x="152395" y="2675964"/>
                  <a:pt x="0" y="2523569"/>
                  <a:pt x="0" y="2335581"/>
                </a:cubicBezTo>
                <a:lnTo>
                  <a:pt x="0" y="340383"/>
                </a:lnTo>
                <a:cubicBezTo>
                  <a:pt x="0" y="152395"/>
                  <a:pt x="152395" y="0"/>
                  <a:pt x="34038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orthographicFront">
              <a:rot lat="20880000" lon="2400000" rev="21060000"/>
            </a:camera>
            <a:lightRig rig="threePt" dir="t"/>
          </a:scene3d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244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70744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150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86024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914898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43772" y="74295"/>
            <a:ext cx="2354580" cy="6715125"/>
          </a:xfrm>
          <a:custGeom>
            <a:avLst/>
            <a:gdLst>
              <a:gd name="connsiteX0" fmla="*/ 0 w 4076188"/>
              <a:gd name="connsiteY0" fmla="*/ 0 h 6854813"/>
              <a:gd name="connsiteX1" fmla="*/ 4076188 w 4076188"/>
              <a:gd name="connsiteY1" fmla="*/ 0 h 6854813"/>
              <a:gd name="connsiteX2" fmla="*/ 4076188 w 4076188"/>
              <a:gd name="connsiteY2" fmla="*/ 6854813 h 6854813"/>
              <a:gd name="connsiteX3" fmla="*/ 0 w 4076188"/>
              <a:gd name="connsiteY3" fmla="*/ 6854813 h 6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188" h="6854813">
                <a:moveTo>
                  <a:pt x="0" y="0"/>
                </a:moveTo>
                <a:lnTo>
                  <a:pt x="4076188" y="0"/>
                </a:lnTo>
                <a:lnTo>
                  <a:pt x="4076188" y="6854813"/>
                </a:lnTo>
                <a:lnTo>
                  <a:pt x="0" y="685481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0909644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8121015" y="3434714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6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-10829" y="3434713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7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4053841" y="3807"/>
            <a:ext cx="4067174" cy="3413761"/>
          </a:xfrm>
          <a:custGeom>
            <a:avLst/>
            <a:gdLst>
              <a:gd name="connsiteX0" fmla="*/ 0 w 6091237"/>
              <a:gd name="connsiteY0" fmla="*/ 0 h 3424238"/>
              <a:gd name="connsiteX1" fmla="*/ 6091237 w 6091237"/>
              <a:gd name="connsiteY1" fmla="*/ 0 h 3424238"/>
              <a:gd name="connsiteX2" fmla="*/ 6091237 w 6091237"/>
              <a:gd name="connsiteY2" fmla="*/ 3424238 h 3424238"/>
              <a:gd name="connsiteX3" fmla="*/ 0 w 6091237"/>
              <a:gd name="connsiteY3" fmla="*/ 3424238 h 342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3957569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 bwMode="auto">
          <a:xfrm>
            <a:off x="106045" y="122238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 bwMode="auto">
          <a:xfrm>
            <a:off x="2522302" y="122237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2"/>
          </p:nvPr>
        </p:nvSpPr>
        <p:spPr bwMode="auto">
          <a:xfrm>
            <a:off x="4938559" y="122238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3"/>
          </p:nvPr>
        </p:nvSpPr>
        <p:spPr bwMode="auto">
          <a:xfrm>
            <a:off x="7354816" y="122237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4"/>
          </p:nvPr>
        </p:nvSpPr>
        <p:spPr bwMode="auto">
          <a:xfrm>
            <a:off x="9771073" y="12223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5"/>
          </p:nvPr>
        </p:nvSpPr>
        <p:spPr bwMode="auto">
          <a:xfrm>
            <a:off x="106045" y="2356803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6"/>
          </p:nvPr>
        </p:nvSpPr>
        <p:spPr bwMode="auto">
          <a:xfrm>
            <a:off x="2522302" y="2356802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7"/>
          </p:nvPr>
        </p:nvSpPr>
        <p:spPr bwMode="auto">
          <a:xfrm>
            <a:off x="4938559" y="2356803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8"/>
          </p:nvPr>
        </p:nvSpPr>
        <p:spPr bwMode="auto">
          <a:xfrm>
            <a:off x="7354816" y="2356802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9"/>
          </p:nvPr>
        </p:nvSpPr>
        <p:spPr bwMode="auto">
          <a:xfrm>
            <a:off x="9771073" y="2356801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20"/>
          </p:nvPr>
        </p:nvSpPr>
        <p:spPr bwMode="auto">
          <a:xfrm>
            <a:off x="106045" y="459136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1"/>
          </p:nvPr>
        </p:nvSpPr>
        <p:spPr bwMode="auto">
          <a:xfrm>
            <a:off x="2522302" y="4591365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22"/>
          </p:nvPr>
        </p:nvSpPr>
        <p:spPr bwMode="auto">
          <a:xfrm>
            <a:off x="4938559" y="4591366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23"/>
          </p:nvPr>
        </p:nvSpPr>
        <p:spPr bwMode="auto">
          <a:xfrm>
            <a:off x="7354816" y="4591365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24"/>
          </p:nvPr>
        </p:nvSpPr>
        <p:spPr bwMode="auto">
          <a:xfrm>
            <a:off x="9771073" y="4591364"/>
            <a:ext cx="2311400" cy="2143125"/>
          </a:xfrm>
          <a:custGeom>
            <a:avLst/>
            <a:gdLst>
              <a:gd name="connsiteX0" fmla="*/ 119188 w 2311400"/>
              <a:gd name="connsiteY0" fmla="*/ 0 h 2143125"/>
              <a:gd name="connsiteX1" fmla="*/ 2192212 w 2311400"/>
              <a:gd name="connsiteY1" fmla="*/ 0 h 2143125"/>
              <a:gd name="connsiteX2" fmla="*/ 2311400 w 2311400"/>
              <a:gd name="connsiteY2" fmla="*/ 119299 h 2143125"/>
              <a:gd name="connsiteX3" fmla="*/ 2311400 w 2311400"/>
              <a:gd name="connsiteY3" fmla="*/ 2023826 h 2143125"/>
              <a:gd name="connsiteX4" fmla="*/ 2192212 w 2311400"/>
              <a:gd name="connsiteY4" fmla="*/ 2143125 h 2143125"/>
              <a:gd name="connsiteX5" fmla="*/ 119188 w 2311400"/>
              <a:gd name="connsiteY5" fmla="*/ 2143125 h 2143125"/>
              <a:gd name="connsiteX6" fmla="*/ 0 w 2311400"/>
              <a:gd name="connsiteY6" fmla="*/ 2023826 h 2143125"/>
              <a:gd name="connsiteX7" fmla="*/ 0 w 2311400"/>
              <a:gd name="connsiteY7" fmla="*/ 119299 h 2143125"/>
              <a:gd name="connsiteX8" fmla="*/ 119188 w 2311400"/>
              <a:gd name="connsiteY8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1400" h="2143125">
                <a:moveTo>
                  <a:pt x="119188" y="0"/>
                </a:moveTo>
                <a:cubicBezTo>
                  <a:pt x="2192212" y="0"/>
                  <a:pt x="2192212" y="0"/>
                  <a:pt x="2192212" y="0"/>
                </a:cubicBezTo>
                <a:cubicBezTo>
                  <a:pt x="2260319" y="0"/>
                  <a:pt x="2311400" y="51128"/>
                  <a:pt x="2311400" y="119299"/>
                </a:cubicBezTo>
                <a:cubicBezTo>
                  <a:pt x="2311400" y="2023826"/>
                  <a:pt x="2311400" y="2023826"/>
                  <a:pt x="2311400" y="2023826"/>
                </a:cubicBezTo>
                <a:cubicBezTo>
                  <a:pt x="2311400" y="2087736"/>
                  <a:pt x="2260319" y="2143125"/>
                  <a:pt x="2192212" y="2143125"/>
                </a:cubicBezTo>
                <a:cubicBezTo>
                  <a:pt x="119188" y="2143125"/>
                  <a:pt x="119188" y="2143125"/>
                  <a:pt x="119188" y="2143125"/>
                </a:cubicBezTo>
                <a:cubicBezTo>
                  <a:pt x="51081" y="2143125"/>
                  <a:pt x="0" y="2087736"/>
                  <a:pt x="0" y="2023826"/>
                </a:cubicBezTo>
                <a:cubicBezTo>
                  <a:pt x="0" y="119299"/>
                  <a:pt x="0" y="119299"/>
                  <a:pt x="0" y="119299"/>
                </a:cubicBezTo>
                <a:cubicBezTo>
                  <a:pt x="0" y="51128"/>
                  <a:pt x="51081" y="0"/>
                  <a:pt x="119188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82151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741383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481682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223065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963364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704747" y="222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0445046" y="0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5715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1747098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3487397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5228780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6969079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8710462" y="1720708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3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10450761" y="1718480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5715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5" name="Picture Placeholder 8"/>
          <p:cNvSpPr>
            <a:spLocks noGrp="1"/>
          </p:cNvSpPr>
          <p:nvPr>
            <p:ph type="pic" sz="quarter" idx="25"/>
          </p:nvPr>
        </p:nvSpPr>
        <p:spPr>
          <a:xfrm>
            <a:off x="1747098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6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3487397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7" name="Picture Placeholder 8"/>
          <p:cNvSpPr>
            <a:spLocks noGrp="1"/>
          </p:cNvSpPr>
          <p:nvPr>
            <p:ph type="pic" sz="quarter" idx="27"/>
          </p:nvPr>
        </p:nvSpPr>
        <p:spPr>
          <a:xfrm>
            <a:off x="5228780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8" name="Picture Placeholder 8"/>
          <p:cNvSpPr>
            <a:spLocks noGrp="1"/>
          </p:cNvSpPr>
          <p:nvPr>
            <p:ph type="pic" sz="quarter" idx="28"/>
          </p:nvPr>
        </p:nvSpPr>
        <p:spPr>
          <a:xfrm>
            <a:off x="6969079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9" name="Picture Placeholder 8"/>
          <p:cNvSpPr>
            <a:spLocks noGrp="1"/>
          </p:cNvSpPr>
          <p:nvPr>
            <p:ph type="pic" sz="quarter" idx="29"/>
          </p:nvPr>
        </p:nvSpPr>
        <p:spPr>
          <a:xfrm>
            <a:off x="8710462" y="342381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0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450761" y="3421591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1" name="Picture Placeholder 8"/>
          <p:cNvSpPr>
            <a:spLocks noGrp="1"/>
          </p:cNvSpPr>
          <p:nvPr>
            <p:ph type="pic" sz="quarter" idx="31"/>
          </p:nvPr>
        </p:nvSpPr>
        <p:spPr>
          <a:xfrm>
            <a:off x="11430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2" name="Picture Placeholder 8"/>
          <p:cNvSpPr>
            <a:spLocks noGrp="1"/>
          </p:cNvSpPr>
          <p:nvPr>
            <p:ph type="pic" sz="quarter" idx="32"/>
          </p:nvPr>
        </p:nvSpPr>
        <p:spPr>
          <a:xfrm>
            <a:off x="1752813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3" name="Picture Placeholder 8"/>
          <p:cNvSpPr>
            <a:spLocks noGrp="1"/>
          </p:cNvSpPr>
          <p:nvPr>
            <p:ph type="pic" sz="quarter" idx="33"/>
          </p:nvPr>
        </p:nvSpPr>
        <p:spPr>
          <a:xfrm>
            <a:off x="3493112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4" name="Picture Placeholder 8"/>
          <p:cNvSpPr>
            <a:spLocks noGrp="1"/>
          </p:cNvSpPr>
          <p:nvPr>
            <p:ph type="pic" sz="quarter" idx="34"/>
          </p:nvPr>
        </p:nvSpPr>
        <p:spPr>
          <a:xfrm>
            <a:off x="5234495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5" name="Picture Placeholder 8"/>
          <p:cNvSpPr>
            <a:spLocks noGrp="1"/>
          </p:cNvSpPr>
          <p:nvPr>
            <p:ph type="pic" sz="quarter" idx="35"/>
          </p:nvPr>
        </p:nvSpPr>
        <p:spPr>
          <a:xfrm>
            <a:off x="6974794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6" name="Picture Placeholder 8"/>
          <p:cNvSpPr>
            <a:spLocks noGrp="1"/>
          </p:cNvSpPr>
          <p:nvPr>
            <p:ph type="pic" sz="quarter" idx="36"/>
          </p:nvPr>
        </p:nvSpPr>
        <p:spPr>
          <a:xfrm>
            <a:off x="8716177" y="5142299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7" name="Picture Placeholder 8"/>
          <p:cNvSpPr>
            <a:spLocks noGrp="1"/>
          </p:cNvSpPr>
          <p:nvPr>
            <p:ph type="pic" sz="quarter" idx="37"/>
          </p:nvPr>
        </p:nvSpPr>
        <p:spPr>
          <a:xfrm>
            <a:off x="10456476" y="5140071"/>
            <a:ext cx="1735668" cy="170744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340239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7751C58-CF5A-481A-A8C3-9AE6DE1BC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6AC0354-8857-4D5A-8029-713F2BBF62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2F5C57AD-C262-49D3-8678-F460341B590F}"/>
              </a:ext>
            </a:extLst>
          </p:cNvPr>
          <p:cNvCxnSpPr>
            <a:cxnSpLocks/>
          </p:cNvCxnSpPr>
          <p:nvPr userDrawn="1"/>
        </p:nvCxnSpPr>
        <p:spPr>
          <a:xfrm>
            <a:off x="1815894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82224642-0EEE-47A5-8AB7-42629F447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964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349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28DC2E-AE17-4B30-AF9A-CC943FF09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B0AAAB7-4027-46DA-9AE9-7D7D883B2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93070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0A3006F-3D7C-466A-99C2-36F5E9B55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FCF9C8B-8B22-4083-84F8-4561DA4CC4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4F59CBCF-8C2C-4291-9170-81C78CD42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301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05F3B82-8C2A-46E0-A0E3-A7A536FB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70F4E3EC-F2FE-4FF4-90D3-4257DDE215C3}"/>
              </a:ext>
            </a:extLst>
          </p:cNvPr>
          <p:cNvCxnSpPr>
            <a:cxnSpLocks/>
          </p:cNvCxnSpPr>
          <p:nvPr userDrawn="1"/>
        </p:nvCxnSpPr>
        <p:spPr>
          <a:xfrm>
            <a:off x="1693231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837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13D757-AF20-4E20-9AC5-6EE01DEB6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1712" y="15949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97EB18E-FA38-4EA6-8AA9-89C000B3B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041" y="2418812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73074BF-4CF1-4CAF-BB64-48D7F22DD4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9453" y="15949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12DF023-6920-40FF-AAD6-7BFE13DD18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9453" y="2418812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A835009E-3696-43AE-ACD6-FDA280737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962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47415D2-2728-42CF-8D55-37ABCBF2A2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536C3AA7-4B49-4116-A3BF-A7693AD00B3B}"/>
              </a:ext>
            </a:extLst>
          </p:cNvPr>
          <p:cNvCxnSpPr>
            <a:cxnSpLocks/>
          </p:cNvCxnSpPr>
          <p:nvPr userDrawn="1"/>
        </p:nvCxnSpPr>
        <p:spPr>
          <a:xfrm>
            <a:off x="1815892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915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025E52-4E42-494E-BC2C-62BB40AF8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118" y="536155"/>
            <a:ext cx="10110840" cy="72330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40955EA-BEE6-4162-91AF-D0FCB7414B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643E5F0A-5A05-4025-9FDA-0B7F546D98AD}"/>
              </a:ext>
            </a:extLst>
          </p:cNvPr>
          <p:cNvCxnSpPr>
            <a:cxnSpLocks/>
          </p:cNvCxnSpPr>
          <p:nvPr userDrawn="1"/>
        </p:nvCxnSpPr>
        <p:spPr>
          <a:xfrm>
            <a:off x="1827048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038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518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F2919C4A-84D7-044B-9309-890E798602D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12293" y="1079286"/>
            <a:ext cx="3876566" cy="2878565"/>
          </a:xfrm>
          <a:solidFill>
            <a:schemeClr val="bg1">
              <a:lumMod val="65000"/>
            </a:schemeClr>
          </a:solidFill>
          <a:scene3d>
            <a:camera prst="perspectiveRight" fov="1680000">
              <a:rot lat="2040000" lon="19260000" rev="6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2944067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3FDBBFB9-708E-AE48-8990-463C05B31E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96174" y="869950"/>
            <a:ext cx="2282825" cy="4905375"/>
          </a:xfrm>
          <a:custGeom>
            <a:avLst/>
            <a:gdLst>
              <a:gd name="connsiteX0" fmla="*/ 228202 w 2282024"/>
              <a:gd name="connsiteY0" fmla="*/ 0 h 4913906"/>
              <a:gd name="connsiteX1" fmla="*/ 2053822 w 2282024"/>
              <a:gd name="connsiteY1" fmla="*/ 0 h 4913906"/>
              <a:gd name="connsiteX2" fmla="*/ 2282024 w 2282024"/>
              <a:gd name="connsiteY2" fmla="*/ 228202 h 4913906"/>
              <a:gd name="connsiteX3" fmla="*/ 2282024 w 2282024"/>
              <a:gd name="connsiteY3" fmla="*/ 4685704 h 4913906"/>
              <a:gd name="connsiteX4" fmla="*/ 2053822 w 2282024"/>
              <a:gd name="connsiteY4" fmla="*/ 4913906 h 4913906"/>
              <a:gd name="connsiteX5" fmla="*/ 228202 w 2282024"/>
              <a:gd name="connsiteY5" fmla="*/ 4913906 h 4913906"/>
              <a:gd name="connsiteX6" fmla="*/ 0 w 2282024"/>
              <a:gd name="connsiteY6" fmla="*/ 4685704 h 4913906"/>
              <a:gd name="connsiteX7" fmla="*/ 0 w 2282024"/>
              <a:gd name="connsiteY7" fmla="*/ 228202 h 4913906"/>
              <a:gd name="connsiteX8" fmla="*/ 228202 w 2282024"/>
              <a:gd name="connsiteY8" fmla="*/ 0 h 491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2024" h="4913906">
                <a:moveTo>
                  <a:pt x="228202" y="0"/>
                </a:moveTo>
                <a:lnTo>
                  <a:pt x="2053822" y="0"/>
                </a:lnTo>
                <a:cubicBezTo>
                  <a:pt x="2179854" y="0"/>
                  <a:pt x="2282024" y="102170"/>
                  <a:pt x="2282024" y="228202"/>
                </a:cubicBezTo>
                <a:lnTo>
                  <a:pt x="2282024" y="4685704"/>
                </a:lnTo>
                <a:cubicBezTo>
                  <a:pt x="2282024" y="4811736"/>
                  <a:pt x="2179854" y="4913906"/>
                  <a:pt x="2053822" y="4913906"/>
                </a:cubicBezTo>
                <a:lnTo>
                  <a:pt x="228202" y="4913906"/>
                </a:lnTo>
                <a:cubicBezTo>
                  <a:pt x="102170" y="4913906"/>
                  <a:pt x="0" y="4811736"/>
                  <a:pt x="0" y="4685704"/>
                </a:cubicBezTo>
                <a:lnTo>
                  <a:pt x="0" y="228202"/>
                </a:lnTo>
                <a:cubicBezTo>
                  <a:pt x="0" y="102170"/>
                  <a:pt x="102170" y="0"/>
                  <a:pt x="22820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val="1290618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F03ABD0-9996-4E9F-82E9-62A6DE81D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316" y="1584085"/>
            <a:ext cx="11521378" cy="4737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79199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  <p:sldLayoutId id="2147483998" r:id="rId12"/>
    <p:sldLayoutId id="2147483999" r:id="rId13"/>
    <p:sldLayoutId id="2147484000" r:id="rId14"/>
    <p:sldLayoutId id="214748400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A4DA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495" y="159488"/>
            <a:ext cx="10486463" cy="993642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Выполнение объемов медицинской помощи 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 по Республике Саха (Якутия) за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2025 год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(нормативный индекс за 12 месяцев  100,0%) </a:t>
            </a:r>
            <a:endParaRPr lang="ru-RU" sz="1400" dirty="0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354955465"/>
              </p:ext>
            </p:extLst>
          </p:nvPr>
        </p:nvGraphicFramePr>
        <p:xfrm>
          <a:off x="914400" y="1339702"/>
          <a:ext cx="10547498" cy="3156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273490356"/>
              </p:ext>
            </p:extLst>
          </p:nvPr>
        </p:nvGraphicFramePr>
        <p:xfrm>
          <a:off x="925032" y="4465674"/>
          <a:ext cx="7219508" cy="2392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996636902"/>
              </p:ext>
            </p:extLst>
          </p:nvPr>
        </p:nvGraphicFramePr>
        <p:xfrm>
          <a:off x="8144539" y="4444408"/>
          <a:ext cx="3338624" cy="2413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83173" y="1329070"/>
            <a:ext cx="4486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Стационарная помощь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89853" y="4168807"/>
            <a:ext cx="1212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СМП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63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SakhaOMS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akhaoms">
      <a:majorFont>
        <a:latin typeface="Zona Pro ExtraBold"/>
        <a:ea typeface=""/>
        <a:cs typeface=""/>
      </a:majorFont>
      <a:minorFont>
        <a:latin typeface="Zona Pro Regula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khaOMS" id="{5C72C940-40E0-4ECF-AA03-C43B4F1394F6}" vid="{75C155A3-9C57-4A46-9E4E-997E32BDD7F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25744</TotalTime>
  <Words>78</Words>
  <Application>Microsoft Office PowerPoint</Application>
  <PresentationFormat>Произвольный</PresentationFormat>
  <Paragraphs>34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9_SakhaOMS</vt:lpstr>
      <vt:lpstr>Выполнение объемов медицинской помощи         по Республике Саха (Якутия) за 2025 год   (нормативный индекс за 12 месяцев  100,0%)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Василий Охлопков</dc:creator>
  <cp:lastModifiedBy>Alekseeva</cp:lastModifiedBy>
  <cp:revision>793</cp:revision>
  <cp:lastPrinted>2025-06-19T06:11:48Z</cp:lastPrinted>
  <dcterms:created xsi:type="dcterms:W3CDTF">2020-05-24T04:04:05Z</dcterms:created>
  <dcterms:modified xsi:type="dcterms:W3CDTF">2026-03-25T07:28:57Z</dcterms:modified>
</cp:coreProperties>
</file>