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drawings/drawing4.xml" ContentType="application/vnd.openxmlformats-officedocument.drawingml.chartshapes+xml"/>
  <Override PartName="/ppt/charts/chart5.xml" ContentType="application/vnd.openxmlformats-officedocument.drawingml.chart+xml"/>
  <Override PartName="/ppt/drawings/drawing5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6.xml" ContentType="application/vnd.openxmlformats-officedocument.drawingml.chart+xml"/>
  <Override PartName="/ppt/drawings/drawing6.xml" ContentType="application/vnd.openxmlformats-officedocument.drawingml.chartshapes+xml"/>
  <Override PartName="/ppt/charts/chart7.xml" ContentType="application/vnd.openxmlformats-officedocument.drawingml.chart+xml"/>
  <Override PartName="/ppt/drawings/drawing7.xml" ContentType="application/vnd.openxmlformats-officedocument.drawingml.chartshapes+xml"/>
  <Override PartName="/ppt/notesSlides/notesSlide4.xml" ContentType="application/vnd.openxmlformats-officedocument.presentationml.notesSlide+xml"/>
  <Override PartName="/ppt/charts/chart8.xml" ContentType="application/vnd.openxmlformats-officedocument.drawingml.chart+xml"/>
  <Override PartName="/ppt/drawings/drawing8.xml" ContentType="application/vnd.openxmlformats-officedocument.drawingml.chartshapes+xml"/>
  <Override PartName="/ppt/notesSlides/notesSlide5.xml" ContentType="application/vnd.openxmlformats-officedocument.presentationml.notesSlide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notesSlides/notesSlide6.xml" ContentType="application/vnd.openxmlformats-officedocument.presentationml.notesSlide+xml"/>
  <Override PartName="/ppt/charts/chart12.xml" ContentType="application/vnd.openxmlformats-officedocument.drawingml.chart+xml"/>
  <Override PartName="/ppt/notesSlides/notesSlide7.xml" ContentType="application/vnd.openxmlformats-officedocument.presentationml.notesSlide+xml"/>
  <Override PartName="/ppt/charts/chart13.xml" ContentType="application/vnd.openxmlformats-officedocument.drawingml.chart+xml"/>
  <Override PartName="/ppt/notesSlides/notesSlide8.xml" ContentType="application/vnd.openxmlformats-officedocument.presentationml.notesSlide+xml"/>
  <Override PartName="/ppt/charts/chart14.xml" ContentType="application/vnd.openxmlformats-officedocument.drawingml.chart+xml"/>
  <Override PartName="/ppt/notesSlides/notesSlide9.xml" ContentType="application/vnd.openxmlformats-officedocument.presentationml.notesSlide+xml"/>
  <Override PartName="/ppt/charts/chart15.xml" ContentType="application/vnd.openxmlformats-officedocument.drawingml.chart+xml"/>
  <Override PartName="/ppt/notesSlides/notesSlide10.xml" ContentType="application/vnd.openxmlformats-officedocument.presentationml.notesSlide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8.xml" ContentType="application/vnd.openxmlformats-officedocument.drawingml.chart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440" r:id="rId2"/>
    <p:sldId id="443" r:id="rId3"/>
    <p:sldId id="444" r:id="rId4"/>
    <p:sldId id="445" r:id="rId5"/>
    <p:sldId id="446" r:id="rId6"/>
    <p:sldId id="447" r:id="rId7"/>
    <p:sldId id="448" r:id="rId8"/>
    <p:sldId id="449" r:id="rId9"/>
    <p:sldId id="450" r:id="rId10"/>
    <p:sldId id="451" r:id="rId11"/>
    <p:sldId id="452" r:id="rId12"/>
    <p:sldId id="453" r:id="rId13"/>
    <p:sldId id="454" r:id="rId14"/>
    <p:sldId id="455" r:id="rId15"/>
    <p:sldId id="442" r:id="rId16"/>
    <p:sldId id="441" r:id="rId17"/>
    <p:sldId id="310" r:id="rId18"/>
    <p:sldId id="305" r:id="rId19"/>
    <p:sldId id="302" r:id="rId20"/>
    <p:sldId id="439" r:id="rId21"/>
    <p:sldId id="276" r:id="rId22"/>
    <p:sldId id="456" r:id="rId23"/>
    <p:sldId id="457" r:id="rId24"/>
    <p:sldId id="458" r:id="rId25"/>
  </p:sldIdLst>
  <p:sldSz cx="9144000" cy="5143500" type="screen16x9"/>
  <p:notesSz cx="9928225" cy="6797675"/>
  <p:defaultTextStyle>
    <a:defPPr>
      <a:defRPr lang="ru-RU"/>
    </a:defPPr>
    <a:lvl1pPr marL="0" algn="l" defTabSz="6857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884" algn="l" defTabSz="6857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766" algn="l" defTabSz="6857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649" algn="l" defTabSz="6857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532" algn="l" defTabSz="6857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415" algn="l" defTabSz="6857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297" algn="l" defTabSz="6857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180" algn="l" defTabSz="6857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064" algn="l" defTabSz="6857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1620">
          <p15:clr>
            <a:srgbClr val="A4A3A4"/>
          </p15:clr>
        </p15:guide>
        <p15:guide id="4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Пискунова Екатерина Юрьевна" initials="ПЕЮ" lastIdx="3" clrIdx="0"/>
  <p:cmAuthor id="1" name="Попкова Мария Александровна" initials="ПМА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2ED"/>
    <a:srgbClr val="FFEFFF"/>
    <a:srgbClr val="C00000"/>
    <a:srgbClr val="F2DCDB"/>
    <a:srgbClr val="E7E7E7"/>
    <a:srgbClr val="FCCCCC"/>
    <a:srgbClr val="D0CECE"/>
    <a:srgbClr val="FD6363"/>
    <a:srgbClr val="404040"/>
    <a:srgbClr val="E7B4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FECB4D8-DB02-4DC6-A0A2-4F2EBAE1DC90}" styleName="Средний стиль 1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82" autoAdjust="0"/>
    <p:restoredTop sz="91609" autoAdjust="0"/>
  </p:normalViewPr>
  <p:slideViewPr>
    <p:cSldViewPr snapToGrid="0">
      <p:cViewPr>
        <p:scale>
          <a:sx n="152" d="100"/>
          <a:sy n="152" d="100"/>
        </p:scale>
        <p:origin x="-804" y="-54"/>
      </p:cViewPr>
      <p:guideLst>
        <p:guide orient="horz" pos="2160"/>
        <p:guide orient="horz" pos="1620"/>
        <p:guide pos="384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8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1059163483865719E-2"/>
          <c:y val="2.6073911796556094E-2"/>
          <c:w val="0.96783625730994161"/>
          <c:h val="0.77616506621125958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численность застрахованных граждан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600" b="1" i="1" smtClean="0"/>
                      <a:t>960 842 чел</a:t>
                    </a:r>
                    <a:endParaRPr lang="en-US" sz="1600" b="1" i="1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1600" b="1" i="1" dirty="0" smtClean="0"/>
                      <a:t>955</a:t>
                    </a:r>
                    <a:r>
                      <a:rPr lang="ru-RU" sz="1600" b="1" i="1" baseline="0" dirty="0" smtClean="0"/>
                      <a:t> 668 чел</a:t>
                    </a:r>
                  </a:p>
                  <a:p>
                    <a:r>
                      <a:rPr lang="ru-RU" sz="1600" b="1" i="1" baseline="0" dirty="0" smtClean="0"/>
                      <a:t>-5 174</a:t>
                    </a:r>
                    <a:endParaRPr lang="en-US" sz="1600" b="1" i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 i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субвенция 2021</c:v>
                </c:pt>
                <c:pt idx="1">
                  <c:v>субвенция 2022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5</c:v>
                </c:pt>
                <c:pt idx="1">
                  <c:v>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норматив для расчета субвенции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600" b="1" i="1" smtClean="0"/>
                      <a:t>13</a:t>
                    </a:r>
                    <a:r>
                      <a:rPr lang="ru-RU" sz="1600" b="1" i="1" baseline="0" smtClean="0"/>
                      <a:t> 078,6 руб</a:t>
                    </a:r>
                    <a:endParaRPr lang="en-US" sz="1600" b="1" i="1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1600" b="1" i="1" dirty="0" smtClean="0"/>
                      <a:t>14</a:t>
                    </a:r>
                    <a:r>
                      <a:rPr lang="ru-RU" sz="1600" b="1" i="1" baseline="0" dirty="0" smtClean="0"/>
                      <a:t> 273,9 руб.</a:t>
                    </a:r>
                  </a:p>
                  <a:p>
                    <a:r>
                      <a:rPr lang="ru-RU" sz="1600" b="1" i="1" baseline="0" dirty="0" smtClean="0"/>
                      <a:t>+1 095,3 </a:t>
                    </a:r>
                    <a:endParaRPr lang="en-US" sz="1600" b="1" i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 i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субвенция 2021</c:v>
                </c:pt>
                <c:pt idx="1">
                  <c:v>субвенция 2022</c:v>
                </c:pt>
              </c:strCache>
            </c:strRef>
          </c:cat>
          <c:val>
            <c:numRef>
              <c:f>Лист1!$C$2:$C$3</c:f>
              <c:numCache>
                <c:formatCode>#,##0</c:formatCode>
                <c:ptCount val="2"/>
                <c:pt idx="0">
                  <c:v>4</c:v>
                </c:pt>
                <c:pt idx="1">
                  <c:v>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коэф.диф.РС (Я)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600" b="1" i="1" dirty="0" smtClean="0"/>
                      <a:t>2,949</a:t>
                    </a:r>
                    <a:endParaRPr lang="en-US" sz="1600" b="1" i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1600" b="1" i="1" dirty="0" smtClean="0"/>
                      <a:t>3,249</a:t>
                    </a:r>
                  </a:p>
                  <a:p>
                    <a:r>
                      <a:rPr lang="ru-RU" sz="1600" b="1" i="1" dirty="0" smtClean="0"/>
                      <a:t>+1,000</a:t>
                    </a:r>
                    <a:endParaRPr lang="en-US" sz="1600" b="1" i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Лист1!$A$2:$A$3</c:f>
              <c:strCache>
                <c:ptCount val="2"/>
                <c:pt idx="0">
                  <c:v>субвенция 2021</c:v>
                </c:pt>
                <c:pt idx="1">
                  <c:v>субвенция 2022</c:v>
                </c:pt>
              </c:strCache>
            </c:strRef>
          </c:cat>
          <c:val>
            <c:numRef>
              <c:f>Лист1!$D$2:$D$3</c:f>
              <c:numCache>
                <c:formatCode>#,##0</c:formatCode>
                <c:ptCount val="2"/>
                <c:pt idx="0">
                  <c:v>5</c:v>
                </c:pt>
                <c:pt idx="1">
                  <c:v>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45858304"/>
        <c:axId val="6273216"/>
        <c:axId val="0"/>
      </c:bar3DChart>
      <c:catAx>
        <c:axId val="45858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b="1" i="0" baseline="0">
                <a:solidFill>
                  <a:srgbClr val="FF0000"/>
                </a:solidFill>
              </a:defRPr>
            </a:pPr>
            <a:endParaRPr lang="ru-RU"/>
          </a:p>
        </c:txPr>
        <c:crossAx val="6273216"/>
        <c:crosses val="autoZero"/>
        <c:auto val="1"/>
        <c:lblAlgn val="ctr"/>
        <c:lblOffset val="100"/>
        <c:noMultiLvlLbl val="0"/>
      </c:catAx>
      <c:valAx>
        <c:axId val="6273216"/>
        <c:scaling>
          <c:orientation val="minMax"/>
        </c:scaling>
        <c:delete val="1"/>
        <c:axPos val="l"/>
        <c:numFmt formatCode="#,##0" sourceLinked="1"/>
        <c:majorTickMark val="none"/>
        <c:minorTickMark val="none"/>
        <c:tickLblPos val="nextTo"/>
        <c:crossAx val="45858304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0"/>
      <c:rotY val="0"/>
      <c:depthPercent val="90"/>
      <c:rAngAx val="0"/>
      <c:perspective val="2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057217847769029"/>
          <c:y val="5.2822697864502111E-2"/>
          <c:w val="0.85996052530755729"/>
          <c:h val="0.70789750303193055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Прочие 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0"/>
                  <c:y val="-0.25465287230734257"/>
                </c:manualLayout>
              </c:layout>
              <c:tx>
                <c:rich>
                  <a:bodyPr/>
                  <a:lstStyle/>
                  <a:p>
                    <a:r>
                      <a:rPr lang="ru-RU" sz="800" b="1" baseline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rPr>
                      <a:t>11 493 </a:t>
                    </a:r>
                    <a:endParaRPr lang="en-US" b="1" baseline="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3330253739839736E-7"/>
                  <c:y val="-0.32981424830300887"/>
                </c:manualLayout>
              </c:layout>
              <c:tx>
                <c:rich>
                  <a:bodyPr/>
                  <a:lstStyle/>
                  <a:p>
                    <a:r>
                      <a:rPr lang="ru-RU" sz="800" b="1" baseline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rPr>
                      <a:t>16 585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8888266748789416E-3"/>
                  <c:y val="-0.31711489759027606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rPr>
                      <a:t>15 </a:t>
                    </a:r>
                    <a:r>
                      <a:rPr lang="en-US" baseline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rPr>
                      <a:t>347</a:t>
                    </a:r>
                    <a:r>
                      <a:rPr lang="ru-RU" baseline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rPr>
                      <a:t> 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baseline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rPr>
                      <a:t>11 </a:t>
                    </a:r>
                    <a:r>
                      <a:rPr lang="en-US" baseline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rPr>
                      <a:t>101</a:t>
                    </a:r>
                    <a:endParaRPr lang="ru-RU" baseline="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baseline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rPr>
                      <a:t>7 </a:t>
                    </a:r>
                    <a:r>
                      <a:rPr lang="en-US" baseline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rPr>
                      <a:t>742</a:t>
                    </a:r>
                    <a:endParaRPr lang="ru-RU" baseline="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baseline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rPr>
                      <a:t>8 </a:t>
                    </a:r>
                    <a:r>
                      <a:rPr lang="en-US" baseline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rPr>
                      <a:t>665</a:t>
                    </a:r>
                    <a:endParaRPr lang="ru-RU" baseline="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baseline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rPr>
                      <a:t>9 </a:t>
                    </a:r>
                    <a:r>
                      <a:rPr lang="en-US" baseline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rPr>
                      <a:t>360</a:t>
                    </a:r>
                    <a:endParaRPr lang="ru-RU" baseline="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baseline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rPr>
                      <a:t>10 </a:t>
                    </a:r>
                    <a:r>
                      <a:rPr lang="en-US" baseline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rPr>
                      <a:t>360</a:t>
                    </a:r>
                    <a:endParaRPr lang="ru-RU" baseline="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en-US" baseline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rPr>
                      <a:t>10 </a:t>
                    </a:r>
                    <a:r>
                      <a:rPr lang="en-US" baseline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rPr>
                      <a:t>309</a:t>
                    </a:r>
                    <a:endParaRPr lang="ru-RU" baseline="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en-US" baseline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rPr>
                      <a:t>12 </a:t>
                    </a:r>
                    <a:r>
                      <a:rPr lang="en-US" baseline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rPr>
                      <a:t>120</a:t>
                    </a:r>
                    <a:endParaRPr lang="ru-RU" baseline="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/>
              <c:tx>
                <c:rich>
                  <a:bodyPr/>
                  <a:lstStyle/>
                  <a:p>
                    <a:r>
                      <a:rPr lang="en-US" baseline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rPr>
                      <a:t>14 </a:t>
                    </a:r>
                    <a:r>
                      <a:rPr lang="en-US" baseline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rPr>
                      <a:t>212</a:t>
                    </a:r>
                    <a:endParaRPr lang="ru-RU" baseline="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1.1851768899838699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rPr>
                      <a:t>13 </a:t>
                    </a:r>
                    <a:r>
                      <a:rPr lang="en-US" baseline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rPr>
                      <a:t>711</a:t>
                    </a:r>
                    <a:endParaRPr lang="ru-RU" baseline="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 b="1" baseline="0">
                    <a:solidFill>
                      <a:schemeClr val="tx1">
                        <a:lumMod val="85000"/>
                        <a:lumOff val="15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Лист1!$B$2:$B$13</c:f>
              <c:numCache>
                <c:formatCode>#,##0</c:formatCode>
                <c:ptCount val="12"/>
                <c:pt idx="0">
                  <c:v>11493</c:v>
                </c:pt>
                <c:pt idx="1">
                  <c:v>16585</c:v>
                </c:pt>
                <c:pt idx="2">
                  <c:v>15347</c:v>
                </c:pt>
                <c:pt idx="3">
                  <c:v>11101</c:v>
                </c:pt>
                <c:pt idx="4">
                  <c:v>7742</c:v>
                </c:pt>
                <c:pt idx="5">
                  <c:v>8665</c:v>
                </c:pt>
                <c:pt idx="6">
                  <c:v>9360</c:v>
                </c:pt>
                <c:pt idx="7">
                  <c:v>10360</c:v>
                </c:pt>
                <c:pt idx="8">
                  <c:v>10309</c:v>
                </c:pt>
                <c:pt idx="9">
                  <c:v>12120</c:v>
                </c:pt>
                <c:pt idx="10">
                  <c:v>14212</c:v>
                </c:pt>
                <c:pt idx="11">
                  <c:v>13711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Ковид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7.5666145080002549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sz="800" b="1" baseline="0" dirty="0" smtClean="0">
                        <a:solidFill>
                          <a:schemeClr val="tx1"/>
                        </a:solidFill>
                      </a:rPr>
                      <a:t>2 000</a:t>
                    </a:r>
                  </a:p>
                  <a:p>
                    <a:r>
                      <a:rPr lang="ru-RU" sz="800" b="1" baseline="0" dirty="0" smtClean="0">
                        <a:solidFill>
                          <a:schemeClr val="tx1"/>
                        </a:solidFill>
                      </a:rPr>
                      <a:t> (40%)</a:t>
                    </a:r>
                    <a:endParaRPr lang="en-US" b="1" baseline="0" dirty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800" b="1" baseline="0" dirty="0" smtClean="0">
                        <a:solidFill>
                          <a:schemeClr val="tx1"/>
                        </a:solidFill>
                      </a:rPr>
                      <a:t>1 333 (35,6%)</a:t>
                    </a:r>
                    <a:endParaRPr lang="en-US" b="1" baseline="0" dirty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779348952025289E-3"/>
                  <c:y val="-9.6284675038279727E-2"/>
                </c:manualLayout>
              </c:layout>
              <c:tx>
                <c:rich>
                  <a:bodyPr/>
                  <a:lstStyle/>
                  <a:p>
                    <a:r>
                      <a:rPr lang="ru-RU" baseline="0" dirty="0" smtClean="0">
                        <a:solidFill>
                          <a:schemeClr val="tx1"/>
                        </a:solidFill>
                      </a:rPr>
                      <a:t>6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9.6617579812798594E-3"/>
                  <c:y val="-4.8096894453175512E-2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 smtClean="0">
                        <a:solidFill>
                          <a:schemeClr val="tx1"/>
                        </a:solidFill>
                      </a:rPr>
                      <a:t>282</a:t>
                    </a:r>
                    <a:endParaRPr lang="ru-RU" baseline="0" dirty="0" smtClean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2.9629422249596391E-3"/>
                  <c:y val="-8.0387605052349306E-2"/>
                </c:manualLayout>
              </c:layout>
              <c:tx>
                <c:rich>
                  <a:bodyPr/>
                  <a:lstStyle/>
                  <a:p>
                    <a:r>
                      <a:rPr lang="ru-RU" baseline="0" dirty="0" smtClean="0">
                        <a:solidFill>
                          <a:schemeClr val="tx1"/>
                        </a:solidFill>
                      </a:rPr>
                      <a:t>1 358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3.8647072499473707E-3"/>
                  <c:y val="-0.11623850267149352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 smtClean="0">
                        <a:solidFill>
                          <a:schemeClr val="tx1"/>
                        </a:solidFill>
                      </a:rPr>
                      <a:t>2246</a:t>
                    </a:r>
                    <a:endParaRPr lang="ru-RU" baseline="0" dirty="0" smtClean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1.9323536249736852E-3"/>
                  <c:y val="-0.12307606165216962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 smtClean="0">
                        <a:solidFill>
                          <a:schemeClr val="tx1"/>
                        </a:solidFill>
                      </a:rPr>
                      <a:t>2075</a:t>
                    </a:r>
                    <a:endParaRPr lang="ru-RU" baseline="0" dirty="0" smtClean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2.9629422249596391E-3"/>
                  <c:y val="-0.12030390366849952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 smtClean="0">
                        <a:solidFill>
                          <a:schemeClr val="tx1"/>
                        </a:solidFill>
                      </a:rPr>
                      <a:t>1900</a:t>
                    </a:r>
                    <a:endParaRPr lang="ru-RU" baseline="0" dirty="0" smtClean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3.8647072499473707E-3"/>
                  <c:y val="-0.12307606165216962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 smtClean="0">
                        <a:solidFill>
                          <a:schemeClr val="tx1"/>
                        </a:solidFill>
                      </a:rPr>
                      <a:t>3163</a:t>
                    </a:r>
                    <a:endParaRPr lang="ru-RU" baseline="0" dirty="0" smtClean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5.9258844499192774E-3"/>
                  <c:y val="-0.13693597850489175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 smtClean="0">
                        <a:solidFill>
                          <a:schemeClr val="tx1"/>
                        </a:solidFill>
                      </a:rPr>
                      <a:t>5373</a:t>
                    </a:r>
                    <a:endParaRPr lang="ru-RU" baseline="0" dirty="0" smtClean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0"/>
                  <c:y val="-0.1299136206328457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 smtClean="0">
                        <a:solidFill>
                          <a:schemeClr val="tx1"/>
                        </a:solidFill>
                      </a:rPr>
                      <a:t>4029</a:t>
                    </a:r>
                    <a:r>
                      <a:rPr lang="ru-RU" baseline="0" dirty="0" smtClean="0">
                        <a:solidFill>
                          <a:schemeClr val="tx1"/>
                        </a:solidFill>
                      </a:rPr>
                      <a:t> 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 b="1" baseline="0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3">
                  <c:v>6</c:v>
                </c:pt>
                <c:pt idx="4">
                  <c:v>282</c:v>
                </c:pt>
                <c:pt idx="5">
                  <c:v>1358</c:v>
                </c:pt>
                <c:pt idx="6">
                  <c:v>2246</c:v>
                </c:pt>
                <c:pt idx="7">
                  <c:v>2075</c:v>
                </c:pt>
                <c:pt idx="8">
                  <c:v>1900</c:v>
                </c:pt>
                <c:pt idx="9">
                  <c:v>3163</c:v>
                </c:pt>
                <c:pt idx="10">
                  <c:v>5373</c:v>
                </c:pt>
                <c:pt idx="11">
                  <c:v>4029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67342848"/>
        <c:axId val="55331072"/>
        <c:axId val="0"/>
      </c:bar3DChart>
      <c:catAx>
        <c:axId val="6734284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700" baseline="0"/>
            </a:pPr>
            <a:endParaRPr lang="ru-RU"/>
          </a:p>
        </c:txPr>
        <c:crossAx val="55331072"/>
        <c:crosses val="autoZero"/>
        <c:auto val="1"/>
        <c:lblAlgn val="ctr"/>
        <c:lblOffset val="100"/>
        <c:noMultiLvlLbl val="0"/>
      </c:catAx>
      <c:valAx>
        <c:axId val="55331072"/>
        <c:scaling>
          <c:orientation val="minMax"/>
        </c:scaling>
        <c:delete val="0"/>
        <c:axPos val="l"/>
        <c:majorGridlines/>
        <c:numFmt formatCode="#,##0" sourceLinked="0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673428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277358823719445"/>
          <c:y val="6.9971622988466139E-2"/>
          <c:w val="0.73315083161363082"/>
          <c:h val="0.51832876415351004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Лист1!$B$2:$B$13</c:f>
              <c:numCache>
                <c:formatCode>#,##0.00</c:formatCode>
                <c:ptCount val="12"/>
                <c:pt idx="0">
                  <c:v>81595.982715405538</c:v>
                </c:pt>
                <c:pt idx="1">
                  <c:v>84216.619113262568</c:v>
                </c:pt>
                <c:pt idx="2">
                  <c:v>84039.218375591678</c:v>
                </c:pt>
                <c:pt idx="3">
                  <c:v>84039.218375591678</c:v>
                </c:pt>
                <c:pt idx="4">
                  <c:v>84112.850861277708</c:v>
                </c:pt>
                <c:pt idx="5">
                  <c:v>86101.523428897097</c:v>
                </c:pt>
                <c:pt idx="6">
                  <c:v>86101.523428897097</c:v>
                </c:pt>
                <c:pt idx="7">
                  <c:v>86140.212496103719</c:v>
                </c:pt>
                <c:pt idx="8">
                  <c:v>86140.212496103719</c:v>
                </c:pt>
                <c:pt idx="9">
                  <c:v>88804.831042985519</c:v>
                </c:pt>
                <c:pt idx="10">
                  <c:v>88804.831042985519</c:v>
                </c:pt>
                <c:pt idx="11">
                  <c:v>88735.888768485631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</c:v>
                </c:pt>
              </c:strCache>
            </c:strRef>
          </c:tx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Лист1!$C$2:$C$13</c:f>
              <c:numCache>
                <c:formatCode>#,##0.00</c:formatCode>
                <c:ptCount val="12"/>
                <c:pt idx="0">
                  <c:v>94830.814379211108</c:v>
                </c:pt>
                <c:pt idx="1">
                  <c:v>98880.609180852727</c:v>
                </c:pt>
                <c:pt idx="2">
                  <c:v>100538.27206695359</c:v>
                </c:pt>
                <c:pt idx="3">
                  <c:v>100538.27206695359</c:v>
                </c:pt>
                <c:pt idx="4">
                  <c:v>100538.27206695359</c:v>
                </c:pt>
                <c:pt idx="5">
                  <c:v>100538.27206695356</c:v>
                </c:pt>
                <c:pt idx="6">
                  <c:v>100538.27206695356</c:v>
                </c:pt>
                <c:pt idx="7">
                  <c:v>100538.27206695356</c:v>
                </c:pt>
                <c:pt idx="8">
                  <c:v>100538.27206695356</c:v>
                </c:pt>
                <c:pt idx="9">
                  <c:v>108273.23581167603</c:v>
                </c:pt>
                <c:pt idx="10">
                  <c:v>110868.71823863039</c:v>
                </c:pt>
                <c:pt idx="11">
                  <c:v>111088.82798626005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2021</c:v>
                </c:pt>
              </c:strCache>
            </c:strRef>
          </c:tx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Лист1!$D$2:$D$13</c:f>
              <c:numCache>
                <c:formatCode>#,##0.00</c:formatCode>
                <c:ptCount val="12"/>
                <c:pt idx="0">
                  <c:v>105325.66173665048</c:v>
                </c:pt>
                <c:pt idx="1">
                  <c:v>107616.58817709303</c:v>
                </c:pt>
                <c:pt idx="2">
                  <c:v>107611.16140896907</c:v>
                </c:pt>
                <c:pt idx="3">
                  <c:v>107584.25024890002</c:v>
                </c:pt>
                <c:pt idx="4">
                  <c:v>107586.04791572964</c:v>
                </c:pt>
                <c:pt idx="5">
                  <c:v>108215.26684220626</c:v>
                </c:pt>
                <c:pt idx="6">
                  <c:v>111586.34533298558</c:v>
                </c:pt>
                <c:pt idx="7">
                  <c:v>117376.13760304377</c:v>
                </c:pt>
                <c:pt idx="8">
                  <c:v>117376.13760304377</c:v>
                </c:pt>
                <c:pt idx="9">
                  <c:v>117712.55220830003</c:v>
                </c:pt>
                <c:pt idx="10">
                  <c:v>128024.58901511498</c:v>
                </c:pt>
                <c:pt idx="11">
                  <c:v>135979.48052905893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1854848"/>
        <c:axId val="55332800"/>
      </c:lineChart>
      <c:catAx>
        <c:axId val="51854848"/>
        <c:scaling>
          <c:orientation val="minMax"/>
        </c:scaling>
        <c:delete val="0"/>
        <c:axPos val="b"/>
        <c:majorTickMark val="out"/>
        <c:minorTickMark val="none"/>
        <c:tickLblPos val="nextTo"/>
        <c:crossAx val="55332800"/>
        <c:crosses val="autoZero"/>
        <c:auto val="1"/>
        <c:lblAlgn val="ctr"/>
        <c:lblOffset val="100"/>
        <c:noMultiLvlLbl val="0"/>
      </c:catAx>
      <c:valAx>
        <c:axId val="55332800"/>
        <c:scaling>
          <c:orientation val="minMax"/>
        </c:scaling>
        <c:delete val="0"/>
        <c:axPos val="l"/>
        <c:majorGridlines/>
        <c:numFmt formatCode="#,##0.00" sourceLinked="1"/>
        <c:majorTickMark val="out"/>
        <c:minorTickMark val="none"/>
        <c:tickLblPos val="nextTo"/>
        <c:crossAx val="5185484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invertIfNegative val="0"/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15684</c:v>
                </c:pt>
                <c:pt idx="1">
                  <c:v>26101</c:v>
                </c:pt>
                <c:pt idx="2">
                  <c:v>24442</c:v>
                </c:pt>
                <c:pt idx="3">
                  <c:v>28763</c:v>
                </c:pt>
                <c:pt idx="4">
                  <c:v>24241</c:v>
                </c:pt>
                <c:pt idx="5">
                  <c:v>24852</c:v>
                </c:pt>
                <c:pt idx="6">
                  <c:v>22415</c:v>
                </c:pt>
                <c:pt idx="7">
                  <c:v>28668</c:v>
                </c:pt>
                <c:pt idx="8">
                  <c:v>28495</c:v>
                </c:pt>
                <c:pt idx="9">
                  <c:v>32946</c:v>
                </c:pt>
                <c:pt idx="10">
                  <c:v>37197</c:v>
                </c:pt>
                <c:pt idx="11">
                  <c:v>27448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</c:v>
                </c:pt>
              </c:strCache>
            </c:strRef>
          </c:tx>
          <c:invertIfNegative val="0"/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14806</c:v>
                </c:pt>
                <c:pt idx="1">
                  <c:v>30185</c:v>
                </c:pt>
                <c:pt idx="2">
                  <c:v>28556</c:v>
                </c:pt>
                <c:pt idx="3">
                  <c:v>12188</c:v>
                </c:pt>
                <c:pt idx="4">
                  <c:v>8844</c:v>
                </c:pt>
                <c:pt idx="5">
                  <c:v>9409</c:v>
                </c:pt>
                <c:pt idx="6">
                  <c:v>8803</c:v>
                </c:pt>
                <c:pt idx="7">
                  <c:v>12643</c:v>
                </c:pt>
                <c:pt idx="8">
                  <c:v>12205</c:v>
                </c:pt>
                <c:pt idx="9">
                  <c:v>13697</c:v>
                </c:pt>
                <c:pt idx="10">
                  <c:v>15275</c:v>
                </c:pt>
                <c:pt idx="11">
                  <c:v>22684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2021</c:v>
                </c:pt>
              </c:strCache>
            </c:strRef>
          </c:tx>
          <c:invertIfNegative val="0"/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Лист1!$D$2:$D$13</c:f>
              <c:numCache>
                <c:formatCode>General</c:formatCode>
                <c:ptCount val="12"/>
                <c:pt idx="0">
                  <c:v>11229</c:v>
                </c:pt>
                <c:pt idx="1">
                  <c:v>22469</c:v>
                </c:pt>
                <c:pt idx="2">
                  <c:v>21239</c:v>
                </c:pt>
                <c:pt idx="3">
                  <c:v>28759</c:v>
                </c:pt>
                <c:pt idx="4">
                  <c:v>21279</c:v>
                </c:pt>
                <c:pt idx="5">
                  <c:v>20210</c:v>
                </c:pt>
                <c:pt idx="6">
                  <c:v>20067</c:v>
                </c:pt>
                <c:pt idx="7">
                  <c:v>13552</c:v>
                </c:pt>
                <c:pt idx="8">
                  <c:v>13438</c:v>
                </c:pt>
                <c:pt idx="9">
                  <c:v>12335</c:v>
                </c:pt>
                <c:pt idx="10">
                  <c:v>18034</c:v>
                </c:pt>
                <c:pt idx="11">
                  <c:v>21884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7343872"/>
        <c:axId val="55334528"/>
      </c:barChart>
      <c:catAx>
        <c:axId val="67343872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55334528"/>
        <c:crosses val="autoZero"/>
        <c:auto val="1"/>
        <c:lblAlgn val="ctr"/>
        <c:lblOffset val="100"/>
        <c:noMultiLvlLbl val="0"/>
      </c:catAx>
      <c:valAx>
        <c:axId val="5533452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67343872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1400"/>
            </a:pPr>
            <a:endParaRPr lang="ru-RU"/>
          </a:p>
        </c:txPr>
      </c:dTable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invertIfNegative val="0"/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2391</c:v>
                </c:pt>
                <c:pt idx="1">
                  <c:v>4199</c:v>
                </c:pt>
                <c:pt idx="2">
                  <c:v>4215</c:v>
                </c:pt>
                <c:pt idx="3">
                  <c:v>4764</c:v>
                </c:pt>
                <c:pt idx="4">
                  <c:v>3594</c:v>
                </c:pt>
                <c:pt idx="5">
                  <c:v>4145</c:v>
                </c:pt>
                <c:pt idx="6">
                  <c:v>3174</c:v>
                </c:pt>
                <c:pt idx="7">
                  <c:v>3542</c:v>
                </c:pt>
                <c:pt idx="8">
                  <c:v>3723</c:v>
                </c:pt>
                <c:pt idx="9">
                  <c:v>4025</c:v>
                </c:pt>
                <c:pt idx="10">
                  <c:v>4723</c:v>
                </c:pt>
                <c:pt idx="11">
                  <c:v>3993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</c:v>
                </c:pt>
              </c:strCache>
            </c:strRef>
          </c:tx>
          <c:invertIfNegative val="0"/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2252</c:v>
                </c:pt>
                <c:pt idx="1">
                  <c:v>4212</c:v>
                </c:pt>
                <c:pt idx="2">
                  <c:v>3940</c:v>
                </c:pt>
                <c:pt idx="3">
                  <c:v>1652</c:v>
                </c:pt>
                <c:pt idx="4">
                  <c:v>991</c:v>
                </c:pt>
                <c:pt idx="5">
                  <c:v>1180</c:v>
                </c:pt>
                <c:pt idx="6">
                  <c:v>1177</c:v>
                </c:pt>
                <c:pt idx="7">
                  <c:v>1804</c:v>
                </c:pt>
                <c:pt idx="8">
                  <c:v>1992</c:v>
                </c:pt>
                <c:pt idx="9">
                  <c:v>2284</c:v>
                </c:pt>
                <c:pt idx="10">
                  <c:v>2121</c:v>
                </c:pt>
                <c:pt idx="11">
                  <c:v>2608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2021</c:v>
                </c:pt>
              </c:strCache>
            </c:strRef>
          </c:tx>
          <c:invertIfNegative val="0"/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Лист1!$D$2:$D$13</c:f>
              <c:numCache>
                <c:formatCode>General</c:formatCode>
                <c:ptCount val="12"/>
                <c:pt idx="0">
                  <c:v>1640</c:v>
                </c:pt>
                <c:pt idx="1">
                  <c:v>3016</c:v>
                </c:pt>
                <c:pt idx="2">
                  <c:v>3039</c:v>
                </c:pt>
                <c:pt idx="3">
                  <c:v>3872</c:v>
                </c:pt>
                <c:pt idx="4">
                  <c:v>2796</c:v>
                </c:pt>
                <c:pt idx="5">
                  <c:v>2936</c:v>
                </c:pt>
                <c:pt idx="6">
                  <c:v>3292</c:v>
                </c:pt>
                <c:pt idx="7">
                  <c:v>1872</c:v>
                </c:pt>
                <c:pt idx="8">
                  <c:v>2013</c:v>
                </c:pt>
                <c:pt idx="9">
                  <c:v>2341</c:v>
                </c:pt>
                <c:pt idx="10">
                  <c:v>2504</c:v>
                </c:pt>
                <c:pt idx="11">
                  <c:v>2531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8418560"/>
        <c:axId val="107758144"/>
      </c:barChart>
      <c:catAx>
        <c:axId val="108418560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07758144"/>
        <c:crosses val="autoZero"/>
        <c:auto val="1"/>
        <c:lblAlgn val="ctr"/>
        <c:lblOffset val="100"/>
        <c:noMultiLvlLbl val="0"/>
      </c:catAx>
      <c:valAx>
        <c:axId val="10775814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108418560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1400"/>
            </a:pPr>
            <a:endParaRPr lang="ru-RU"/>
          </a:p>
        </c:txPr>
      </c:dTable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invertIfNegative val="0"/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5509</c:v>
                </c:pt>
                <c:pt idx="1">
                  <c:v>8925</c:v>
                </c:pt>
                <c:pt idx="2">
                  <c:v>7833</c:v>
                </c:pt>
                <c:pt idx="3">
                  <c:v>8966</c:v>
                </c:pt>
                <c:pt idx="4">
                  <c:v>7226</c:v>
                </c:pt>
                <c:pt idx="5">
                  <c:v>8750</c:v>
                </c:pt>
                <c:pt idx="6">
                  <c:v>7323</c:v>
                </c:pt>
                <c:pt idx="7">
                  <c:v>8406</c:v>
                </c:pt>
                <c:pt idx="8">
                  <c:v>8614</c:v>
                </c:pt>
                <c:pt idx="9">
                  <c:v>8626</c:v>
                </c:pt>
                <c:pt idx="10">
                  <c:v>9308</c:v>
                </c:pt>
                <c:pt idx="11">
                  <c:v>9061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</c:v>
                </c:pt>
              </c:strCache>
            </c:strRef>
          </c:tx>
          <c:invertIfNegative val="0"/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5476</c:v>
                </c:pt>
                <c:pt idx="1">
                  <c:v>10066</c:v>
                </c:pt>
                <c:pt idx="2">
                  <c:v>9007</c:v>
                </c:pt>
                <c:pt idx="3">
                  <c:v>7243</c:v>
                </c:pt>
                <c:pt idx="4">
                  <c:v>5794</c:v>
                </c:pt>
                <c:pt idx="5">
                  <c:v>6297</c:v>
                </c:pt>
                <c:pt idx="6">
                  <c:v>5795</c:v>
                </c:pt>
                <c:pt idx="7">
                  <c:v>6149</c:v>
                </c:pt>
                <c:pt idx="8">
                  <c:v>5795</c:v>
                </c:pt>
                <c:pt idx="9">
                  <c:v>6716</c:v>
                </c:pt>
                <c:pt idx="10">
                  <c:v>6452</c:v>
                </c:pt>
                <c:pt idx="11">
                  <c:v>7708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2021</c:v>
                </c:pt>
              </c:strCache>
            </c:strRef>
          </c:tx>
          <c:invertIfNegative val="0"/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Лист1!$D$2:$D$13</c:f>
              <c:numCache>
                <c:formatCode>General</c:formatCode>
                <c:ptCount val="12"/>
                <c:pt idx="0">
                  <c:v>5773</c:v>
                </c:pt>
                <c:pt idx="1">
                  <c:v>8878</c:v>
                </c:pt>
                <c:pt idx="2">
                  <c:v>7925</c:v>
                </c:pt>
                <c:pt idx="3">
                  <c:v>9613</c:v>
                </c:pt>
                <c:pt idx="4">
                  <c:v>8334</c:v>
                </c:pt>
                <c:pt idx="5">
                  <c:v>7967</c:v>
                </c:pt>
                <c:pt idx="6">
                  <c:v>9093</c:v>
                </c:pt>
                <c:pt idx="7">
                  <c:v>5641</c:v>
                </c:pt>
                <c:pt idx="8">
                  <c:v>6161</c:v>
                </c:pt>
                <c:pt idx="9">
                  <c:v>6474</c:v>
                </c:pt>
                <c:pt idx="10">
                  <c:v>6643</c:v>
                </c:pt>
                <c:pt idx="11">
                  <c:v>7540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8439552"/>
        <c:axId val="107760448"/>
      </c:barChart>
      <c:catAx>
        <c:axId val="108439552"/>
        <c:scaling>
          <c:orientation val="minMax"/>
        </c:scaling>
        <c:delete val="0"/>
        <c:axPos val="b"/>
        <c:majorTickMark val="none"/>
        <c:minorTickMark val="none"/>
        <c:tickLblPos val="nextTo"/>
        <c:crossAx val="107760448"/>
        <c:crosses val="autoZero"/>
        <c:auto val="1"/>
        <c:lblAlgn val="ctr"/>
        <c:lblOffset val="100"/>
        <c:noMultiLvlLbl val="0"/>
      </c:catAx>
      <c:valAx>
        <c:axId val="10776044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108439552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1400"/>
            </a:pPr>
            <a:endParaRPr lang="ru-RU"/>
          </a:p>
        </c:txPr>
      </c:dTable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invertIfNegative val="0"/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1064</c:v>
                </c:pt>
                <c:pt idx="1">
                  <c:v>1781</c:v>
                </c:pt>
                <c:pt idx="2">
                  <c:v>1443</c:v>
                </c:pt>
                <c:pt idx="3">
                  <c:v>1647</c:v>
                </c:pt>
                <c:pt idx="4">
                  <c:v>1301</c:v>
                </c:pt>
                <c:pt idx="5">
                  <c:v>1478</c:v>
                </c:pt>
                <c:pt idx="6">
                  <c:v>1174</c:v>
                </c:pt>
                <c:pt idx="7">
                  <c:v>1262</c:v>
                </c:pt>
                <c:pt idx="8">
                  <c:v>1220</c:v>
                </c:pt>
                <c:pt idx="9">
                  <c:v>1200</c:v>
                </c:pt>
                <c:pt idx="10">
                  <c:v>1393</c:v>
                </c:pt>
                <c:pt idx="11">
                  <c:v>1313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</c:v>
                </c:pt>
              </c:strCache>
            </c:strRef>
          </c:tx>
          <c:invertIfNegative val="0"/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786</c:v>
                </c:pt>
                <c:pt idx="1">
                  <c:v>1338</c:v>
                </c:pt>
                <c:pt idx="2">
                  <c:v>1370</c:v>
                </c:pt>
                <c:pt idx="3">
                  <c:v>686</c:v>
                </c:pt>
                <c:pt idx="4">
                  <c:v>269</c:v>
                </c:pt>
                <c:pt idx="5">
                  <c:v>255</c:v>
                </c:pt>
                <c:pt idx="6">
                  <c:v>202</c:v>
                </c:pt>
                <c:pt idx="7">
                  <c:v>285</c:v>
                </c:pt>
                <c:pt idx="8">
                  <c:v>348</c:v>
                </c:pt>
                <c:pt idx="9">
                  <c:v>424</c:v>
                </c:pt>
                <c:pt idx="10">
                  <c:v>416</c:v>
                </c:pt>
                <c:pt idx="11">
                  <c:v>459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2021</c:v>
                </c:pt>
              </c:strCache>
            </c:strRef>
          </c:tx>
          <c:invertIfNegative val="0"/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Лист1!$D$2:$D$13</c:f>
              <c:numCache>
                <c:formatCode>General</c:formatCode>
                <c:ptCount val="12"/>
                <c:pt idx="0">
                  <c:v>347</c:v>
                </c:pt>
                <c:pt idx="1">
                  <c:v>701</c:v>
                </c:pt>
                <c:pt idx="2">
                  <c:v>706</c:v>
                </c:pt>
                <c:pt idx="3">
                  <c:v>1020</c:v>
                </c:pt>
                <c:pt idx="4">
                  <c:v>744</c:v>
                </c:pt>
                <c:pt idx="5">
                  <c:v>567</c:v>
                </c:pt>
                <c:pt idx="6">
                  <c:v>645</c:v>
                </c:pt>
                <c:pt idx="7">
                  <c:v>478</c:v>
                </c:pt>
                <c:pt idx="8">
                  <c:v>422</c:v>
                </c:pt>
                <c:pt idx="9">
                  <c:v>356</c:v>
                </c:pt>
                <c:pt idx="10">
                  <c:v>376</c:v>
                </c:pt>
                <c:pt idx="11">
                  <c:v>597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9321216"/>
        <c:axId val="107762752"/>
      </c:barChart>
      <c:catAx>
        <c:axId val="109321216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200" baseline="0"/>
            </a:pPr>
            <a:endParaRPr lang="ru-RU"/>
          </a:p>
        </c:txPr>
        <c:crossAx val="107762752"/>
        <c:crosses val="autoZero"/>
        <c:auto val="1"/>
        <c:lblAlgn val="ctr"/>
        <c:lblOffset val="100"/>
        <c:noMultiLvlLbl val="0"/>
      </c:catAx>
      <c:valAx>
        <c:axId val="10776275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109321216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1400"/>
            </a:pPr>
            <a:endParaRPr lang="ru-RU"/>
          </a:p>
        </c:txPr>
      </c:dTable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invertIfNegative val="0"/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139</c:v>
                </c:pt>
                <c:pt idx="1">
                  <c:v>306</c:v>
                </c:pt>
                <c:pt idx="2">
                  <c:v>266</c:v>
                </c:pt>
                <c:pt idx="3">
                  <c:v>355</c:v>
                </c:pt>
                <c:pt idx="4">
                  <c:v>233</c:v>
                </c:pt>
                <c:pt idx="5">
                  <c:v>359</c:v>
                </c:pt>
                <c:pt idx="6">
                  <c:v>263</c:v>
                </c:pt>
                <c:pt idx="7">
                  <c:v>252</c:v>
                </c:pt>
                <c:pt idx="8">
                  <c:v>278</c:v>
                </c:pt>
                <c:pt idx="9">
                  <c:v>305</c:v>
                </c:pt>
                <c:pt idx="10">
                  <c:v>379</c:v>
                </c:pt>
                <c:pt idx="11">
                  <c:v>332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</c:v>
                </c:pt>
              </c:strCache>
            </c:strRef>
          </c:tx>
          <c:invertIfNegative val="0"/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167</c:v>
                </c:pt>
                <c:pt idx="1">
                  <c:v>337</c:v>
                </c:pt>
                <c:pt idx="2">
                  <c:v>321</c:v>
                </c:pt>
                <c:pt idx="3">
                  <c:v>133</c:v>
                </c:pt>
                <c:pt idx="4">
                  <c:v>38</c:v>
                </c:pt>
                <c:pt idx="5">
                  <c:v>41</c:v>
                </c:pt>
                <c:pt idx="6">
                  <c:v>50</c:v>
                </c:pt>
                <c:pt idx="7">
                  <c:v>62</c:v>
                </c:pt>
                <c:pt idx="8">
                  <c:v>66</c:v>
                </c:pt>
                <c:pt idx="9">
                  <c:v>56</c:v>
                </c:pt>
                <c:pt idx="10">
                  <c:v>71</c:v>
                </c:pt>
                <c:pt idx="11">
                  <c:v>111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2021</c:v>
                </c:pt>
              </c:strCache>
            </c:strRef>
          </c:tx>
          <c:invertIfNegative val="0"/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Лист1!$D$2:$D$13</c:f>
              <c:numCache>
                <c:formatCode>General</c:formatCode>
                <c:ptCount val="12"/>
                <c:pt idx="0">
                  <c:v>110</c:v>
                </c:pt>
                <c:pt idx="1">
                  <c:v>188</c:v>
                </c:pt>
                <c:pt idx="2">
                  <c:v>179</c:v>
                </c:pt>
                <c:pt idx="3">
                  <c:v>290</c:v>
                </c:pt>
                <c:pt idx="4">
                  <c:v>193</c:v>
                </c:pt>
                <c:pt idx="5">
                  <c:v>164</c:v>
                </c:pt>
                <c:pt idx="6">
                  <c:v>180</c:v>
                </c:pt>
                <c:pt idx="7">
                  <c:v>142</c:v>
                </c:pt>
                <c:pt idx="8">
                  <c:v>126</c:v>
                </c:pt>
                <c:pt idx="9">
                  <c:v>129</c:v>
                </c:pt>
                <c:pt idx="10">
                  <c:v>135</c:v>
                </c:pt>
                <c:pt idx="11">
                  <c:v>173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9402112"/>
        <c:axId val="107765056"/>
      </c:barChart>
      <c:catAx>
        <c:axId val="109402112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200" baseline="0"/>
            </a:pPr>
            <a:endParaRPr lang="ru-RU"/>
          </a:p>
        </c:txPr>
        <c:crossAx val="107765056"/>
        <c:crosses val="autoZero"/>
        <c:auto val="1"/>
        <c:lblAlgn val="ctr"/>
        <c:lblOffset val="100"/>
        <c:noMultiLvlLbl val="0"/>
      </c:catAx>
      <c:valAx>
        <c:axId val="107765056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109402112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1400"/>
            </a:pPr>
            <a:endParaRPr lang="ru-RU"/>
          </a:p>
        </c:txPr>
      </c:dTable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invertIfNegative val="0"/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102</c:v>
                </c:pt>
                <c:pt idx="1">
                  <c:v>532</c:v>
                </c:pt>
                <c:pt idx="2">
                  <c:v>638</c:v>
                </c:pt>
                <c:pt idx="3">
                  <c:v>568</c:v>
                </c:pt>
                <c:pt idx="4">
                  <c:v>420</c:v>
                </c:pt>
                <c:pt idx="5">
                  <c:v>834</c:v>
                </c:pt>
                <c:pt idx="6">
                  <c:v>589</c:v>
                </c:pt>
                <c:pt idx="7">
                  <c:v>355</c:v>
                </c:pt>
                <c:pt idx="8">
                  <c:v>934</c:v>
                </c:pt>
                <c:pt idx="9">
                  <c:v>536</c:v>
                </c:pt>
                <c:pt idx="10">
                  <c:v>435</c:v>
                </c:pt>
                <c:pt idx="11">
                  <c:v>800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</c:v>
                </c:pt>
              </c:strCache>
            </c:strRef>
          </c:tx>
          <c:invertIfNegative val="0"/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203</c:v>
                </c:pt>
                <c:pt idx="1">
                  <c:v>571</c:v>
                </c:pt>
                <c:pt idx="2">
                  <c:v>575</c:v>
                </c:pt>
                <c:pt idx="3">
                  <c:v>582</c:v>
                </c:pt>
                <c:pt idx="4">
                  <c:v>651</c:v>
                </c:pt>
                <c:pt idx="5">
                  <c:v>261</c:v>
                </c:pt>
                <c:pt idx="6">
                  <c:v>404</c:v>
                </c:pt>
                <c:pt idx="7">
                  <c:v>344</c:v>
                </c:pt>
                <c:pt idx="8">
                  <c:v>576</c:v>
                </c:pt>
                <c:pt idx="9">
                  <c:v>633</c:v>
                </c:pt>
                <c:pt idx="10">
                  <c:v>690</c:v>
                </c:pt>
                <c:pt idx="11">
                  <c:v>739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2021</c:v>
                </c:pt>
              </c:strCache>
            </c:strRef>
          </c:tx>
          <c:invertIfNegative val="0"/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Лист1!$D$2:$D$13</c:f>
              <c:numCache>
                <c:formatCode>General</c:formatCode>
                <c:ptCount val="12"/>
                <c:pt idx="0">
                  <c:v>105</c:v>
                </c:pt>
                <c:pt idx="1">
                  <c:v>604</c:v>
                </c:pt>
                <c:pt idx="2">
                  <c:v>1114</c:v>
                </c:pt>
                <c:pt idx="3">
                  <c:v>637</c:v>
                </c:pt>
                <c:pt idx="4">
                  <c:v>756</c:v>
                </c:pt>
                <c:pt idx="5">
                  <c:v>577</c:v>
                </c:pt>
                <c:pt idx="6">
                  <c:v>798</c:v>
                </c:pt>
                <c:pt idx="7">
                  <c:v>393</c:v>
                </c:pt>
                <c:pt idx="8">
                  <c:v>524</c:v>
                </c:pt>
                <c:pt idx="9">
                  <c:v>437</c:v>
                </c:pt>
                <c:pt idx="10">
                  <c:v>1292</c:v>
                </c:pt>
                <c:pt idx="11">
                  <c:v>1348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9518848"/>
        <c:axId val="109454464"/>
      </c:barChart>
      <c:catAx>
        <c:axId val="109518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 baseline="0"/>
            </a:pPr>
            <a:endParaRPr lang="ru-RU"/>
          </a:p>
        </c:txPr>
        <c:crossAx val="109454464"/>
        <c:crosses val="autoZero"/>
        <c:auto val="1"/>
        <c:lblAlgn val="ctr"/>
        <c:lblOffset val="100"/>
        <c:noMultiLvlLbl val="0"/>
      </c:catAx>
      <c:valAx>
        <c:axId val="10945446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109518848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1400"/>
            </a:pPr>
            <a:endParaRPr lang="ru-RU"/>
          </a:p>
        </c:txPr>
      </c:dTable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информирование профилактических мероприятий в 2021 г.</c:v>
                </c:pt>
              </c:strCache>
            </c:strRef>
          </c:tx>
          <c:dPt>
            <c:idx val="2"/>
            <c:bubble3D val="0"/>
            <c:explosion val="1"/>
          </c:dPt>
          <c:cat>
            <c:strRef>
              <c:f>Лист1!$A$2:$A$4</c:f>
              <c:strCache>
                <c:ptCount val="3"/>
                <c:pt idx="0">
                  <c:v>смс -48,09%</c:v>
                </c:pt>
                <c:pt idx="1">
                  <c:v>почтовые рассылки -20,14%</c:v>
                </c:pt>
                <c:pt idx="2">
                  <c:v>по телефону-31,79%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179017</c:v>
                </c:pt>
                <c:pt idx="1">
                  <c:v>74952</c:v>
                </c:pt>
                <c:pt idx="2">
                  <c:v>118349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</c:plotArea>
    <c:legend>
      <c:legendPos val="r"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5467629046370324E-2"/>
          <c:y val="3.3007948934531406E-2"/>
          <c:w val="0.89097790984662772"/>
          <c:h val="0.8612886683469070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rgbClr val="0F6FC6"/>
            </a:solidFill>
          </c:spPr>
          <c:invertIfNegative val="0"/>
          <c:dLbls>
            <c:dLbl>
              <c:idx val="0"/>
              <c:layout>
                <c:manualLayout>
                  <c:x val="9.1333741107346069E-3"/>
                  <c:y val="-6.4968457689797712E-2"/>
                </c:manualLayout>
              </c:layout>
              <c:tx>
                <c:rich>
                  <a:bodyPr/>
                  <a:lstStyle/>
                  <a:p>
                    <a:r>
                      <a:rPr lang="en-US" sz="1000" baseline="0" dirty="0"/>
                      <a:t>2 769 </a:t>
                    </a:r>
                    <a:r>
                      <a:rPr lang="ru-RU" sz="1000" baseline="0" dirty="0" smtClean="0"/>
                      <a:t>821</a:t>
                    </a:r>
                    <a:endParaRPr lang="en-US" sz="1000" baseline="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2146027640361549E-2"/>
                  <c:y val="-7.03753283914258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1619985171112042E-2"/>
                  <c:y val="-7.64060173022540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 sz="1000" b="1" baseline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посещения с проф. целью</c:v>
                </c:pt>
                <c:pt idx="1">
                  <c:v>обращения  по поводу заболевания</c:v>
                </c:pt>
                <c:pt idx="2">
                  <c:v>неотложные, посещения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2769821</c:v>
                </c:pt>
                <c:pt idx="1">
                  <c:v>1675514</c:v>
                </c:pt>
                <c:pt idx="2">
                  <c:v>510746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 за 2021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313147178724482E-2"/>
                  <c:y val="-6.7365673265172954E-2"/>
                </c:manualLayout>
              </c:layout>
              <c:tx>
                <c:rich>
                  <a:bodyPr/>
                  <a:lstStyle/>
                  <a:p>
                    <a:r>
                      <a:rPr lang="ru-RU" sz="1000" baseline="0" dirty="0" smtClean="0"/>
                      <a:t>3 031 256</a:t>
                    </a:r>
                    <a:endParaRPr lang="en-US" sz="1000" baseline="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6060430779370201E-2"/>
                  <c:y val="-8.60082662606047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2152586773394538E-2"/>
                  <c:y val="-7.04697043222169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 sz="1000" b="1" baseline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посещения с проф. целью</c:v>
                </c:pt>
                <c:pt idx="1">
                  <c:v>обращения  по поводу заболевания</c:v>
                </c:pt>
                <c:pt idx="2">
                  <c:v>неотложные, посещения</c:v>
                </c:pt>
              </c:strCache>
            </c:strRef>
          </c:cat>
          <c:val>
            <c:numRef>
              <c:f>Лист1!$C$2:$C$4</c:f>
              <c:numCache>
                <c:formatCode>#,##0</c:formatCode>
                <c:ptCount val="3"/>
                <c:pt idx="0">
                  <c:v>3031256</c:v>
                </c:pt>
                <c:pt idx="1">
                  <c:v>1454841</c:v>
                </c:pt>
                <c:pt idx="2">
                  <c:v>551177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5895680"/>
        <c:axId val="47004416"/>
        <c:axId val="0"/>
      </c:bar3DChart>
      <c:catAx>
        <c:axId val="4589568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000" b="1" baseline="0"/>
            </a:pPr>
            <a:endParaRPr lang="ru-RU"/>
          </a:p>
        </c:txPr>
        <c:crossAx val="47004416"/>
        <c:crosses val="autoZero"/>
        <c:auto val="1"/>
        <c:lblAlgn val="ctr"/>
        <c:lblOffset val="100"/>
        <c:noMultiLvlLbl val="0"/>
      </c:catAx>
      <c:valAx>
        <c:axId val="47004416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4589568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3907060408215963"/>
          <c:y val="5.2959143463597001E-2"/>
          <c:w val="0.22818760309863917"/>
          <c:h val="0.1436593682950634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spPr>
    <a:solidFill>
      <a:srgbClr val="E8E8E8"/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rgbClr val="0F6FC6"/>
            </a:solidFill>
          </c:spPr>
          <c:invertIfNegative val="0"/>
          <c:dLbls>
            <c:dLbl>
              <c:idx val="0"/>
              <c:layout>
                <c:manualLayout>
                  <c:x val="1.2375696424904161E-2"/>
                  <c:y val="-3.9427294593786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7188006148601317E-2"/>
                  <c:y val="-4.67818076008797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9.1225496017685748E-3"/>
                  <c:y val="-3.81339010380228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 sz="1000" b="1" baseline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случаи госпитализации</c:v>
                </c:pt>
                <c:pt idx="1">
                  <c:v>койко-дни (койки сестр.ухода)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162704</c:v>
                </c:pt>
                <c:pt idx="1">
                  <c:v>89852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 по РС(Я)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0.11220895249616543"/>
                  <c:y val="-3.5282421940754885E-2"/>
                </c:manualLayout>
              </c:layout>
              <c:tx>
                <c:rich>
                  <a:bodyPr/>
                  <a:lstStyle/>
                  <a:p>
                    <a:r>
                      <a:rPr lang="ru-RU" sz="1000" dirty="0" smtClean="0"/>
                      <a:t>160 695</a:t>
                    </a:r>
                    <a:endParaRPr lang="en-US" sz="10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503004818238261E-2"/>
                  <c:y val="-3.71691506465581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5204249336280643E-2"/>
                  <c:y val="-5.24341139272820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 sz="1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случаи госпитализации</c:v>
                </c:pt>
                <c:pt idx="1">
                  <c:v>койко-дни (койки сестр.ухода)</c:v>
                </c:pt>
              </c:strCache>
            </c:strRef>
          </c:cat>
          <c:val>
            <c:numRef>
              <c:f>Лист1!$C$2:$C$3</c:f>
              <c:numCache>
                <c:formatCode>#,##0</c:formatCode>
                <c:ptCount val="2"/>
                <c:pt idx="0">
                  <c:v>160695</c:v>
                </c:pt>
                <c:pt idx="1">
                  <c:v>64029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5896192"/>
        <c:axId val="46999232"/>
        <c:axId val="0"/>
      </c:bar3DChart>
      <c:catAx>
        <c:axId val="4589619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000" b="1" baseline="0"/>
            </a:pPr>
            <a:endParaRPr lang="ru-RU"/>
          </a:p>
        </c:txPr>
        <c:crossAx val="46999232"/>
        <c:crosses val="autoZero"/>
        <c:auto val="1"/>
        <c:lblAlgn val="ctr"/>
        <c:lblOffset val="100"/>
        <c:noMultiLvlLbl val="0"/>
      </c:catAx>
      <c:valAx>
        <c:axId val="46999232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45896192"/>
        <c:crosses val="autoZero"/>
        <c:crossBetween val="between"/>
      </c:valAx>
    </c:plotArea>
    <c:plotVisOnly val="1"/>
    <c:dispBlanksAs val="gap"/>
    <c:showDLblsOverMax val="0"/>
  </c:chart>
  <c:spPr>
    <a:solidFill>
      <a:srgbClr val="E8E8E8"/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5411224096797602"/>
          <c:y val="4.4858693936972442E-2"/>
          <c:w val="0.72268367312796566"/>
          <c:h val="0.8239053997648292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rgbClr val="0F6FC6"/>
            </a:solidFill>
          </c:spPr>
          <c:invertIfNegative val="0"/>
          <c:dLbls>
            <c:dLbl>
              <c:idx val="0"/>
              <c:layout>
                <c:manualLayout>
                  <c:x val="2.0038496155329672E-2"/>
                  <c:y val="-3.51264267100189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204249336280643E-2"/>
                  <c:y val="-4.29006386677756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9.1225496017685748E-3"/>
                  <c:y val="-3.81339010380228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 sz="1000" b="1" baseline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Дневной стационар 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50717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4.1292154279139417E-2"/>
                  <c:y val="-2.7274438968424387E-2"/>
                </c:manualLayout>
              </c:layout>
              <c:tx>
                <c:rich>
                  <a:bodyPr/>
                  <a:lstStyle/>
                  <a:p>
                    <a:r>
                      <a:rPr lang="ru-RU" sz="1000" dirty="0" smtClean="0"/>
                      <a:t>49 751</a:t>
                    </a:r>
                    <a:endParaRPr lang="en-US" sz="10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2163399469024571E-2"/>
                  <c:y val="-1.90669505190114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5204249336280643E-2"/>
                  <c:y val="-5.24341139272820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 sz="1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Дневной стационар 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49751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5896704"/>
        <c:axId val="47000960"/>
        <c:axId val="0"/>
      </c:bar3DChart>
      <c:catAx>
        <c:axId val="4589670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000" b="1" baseline="0"/>
            </a:pPr>
            <a:endParaRPr lang="ru-RU"/>
          </a:p>
        </c:txPr>
        <c:crossAx val="47000960"/>
        <c:crosses val="autoZero"/>
        <c:auto val="1"/>
        <c:lblAlgn val="ctr"/>
        <c:lblOffset val="100"/>
        <c:noMultiLvlLbl val="0"/>
      </c:catAx>
      <c:valAx>
        <c:axId val="47000960"/>
        <c:scaling>
          <c:orientation val="minMax"/>
          <c:min val="0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45896704"/>
        <c:crosses val="autoZero"/>
        <c:crossBetween val="between"/>
      </c:valAx>
    </c:plotArea>
    <c:plotVisOnly val="1"/>
    <c:dispBlanksAs val="gap"/>
    <c:showDLblsOverMax val="0"/>
  </c:chart>
  <c:spPr>
    <a:solidFill>
      <a:srgbClr val="E8E8E8"/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9686946046328738"/>
          <c:y val="2.8025673023689596E-2"/>
          <c:w val="0.7031305395367129"/>
          <c:h val="0.7998443620852443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rgbClr val="0F6FC6"/>
            </a:solidFill>
          </c:spPr>
          <c:invertIfNegative val="0"/>
          <c:dLbls>
            <c:dLbl>
              <c:idx val="0"/>
              <c:layout>
                <c:manualLayout>
                  <c:x val="-0.10648154578156416"/>
                  <c:y val="-1.40887750854941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204249336280643E-2"/>
                  <c:y val="-4.29006386677756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9.1225496017685748E-3"/>
                  <c:y val="-3.81339010380228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 sz="1000" b="1" baseline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вызовы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278644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4.7149247043326563E-2"/>
                  <c:y val="-3.32321662779938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2163399469024571E-2"/>
                  <c:y val="-1.90669505190114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5204249336280643E-2"/>
                  <c:y val="-5.24341139272820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 sz="1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вызовы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269449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6127104"/>
        <c:axId val="47004992"/>
        <c:axId val="0"/>
      </c:bar3DChart>
      <c:catAx>
        <c:axId val="4612710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000" b="1" baseline="0"/>
            </a:pPr>
            <a:endParaRPr lang="ru-RU"/>
          </a:p>
        </c:txPr>
        <c:crossAx val="47004992"/>
        <c:crosses val="autoZero"/>
        <c:auto val="1"/>
        <c:lblAlgn val="ctr"/>
        <c:lblOffset val="100"/>
        <c:noMultiLvlLbl val="0"/>
      </c:catAx>
      <c:valAx>
        <c:axId val="47004992"/>
        <c:scaling>
          <c:orientation val="minMax"/>
          <c:min val="0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46127104"/>
        <c:crosses val="autoZero"/>
        <c:crossBetween val="between"/>
      </c:valAx>
    </c:plotArea>
    <c:plotVisOnly val="1"/>
    <c:dispBlanksAs val="gap"/>
    <c:showDLblsOverMax val="0"/>
  </c:chart>
  <c:spPr>
    <a:solidFill>
      <a:srgbClr val="E8E8E8"/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 по РС(Я)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9.4485142769283065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6.2990095179521919E-3"/>
                  <c:y val="-3.27946997567769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по РС(Я)</c:v>
                </c:pt>
                <c:pt idx="1">
                  <c:v>по ГБУ РС(Я) "ЯРОД"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9118</c:v>
                </c:pt>
                <c:pt idx="1">
                  <c:v>6178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 по ЯРОД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5.9840590420545806E-2"/>
                  <c:y val="3.27946997567769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8345542830784793E-2"/>
                  <c:y val="-3.27946997567769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по РС(Я)</c:v>
                </c:pt>
                <c:pt idx="1">
                  <c:v>по ГБУ РС(Я) "ЯРОД"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8880</c:v>
                </c:pt>
                <c:pt idx="1">
                  <c:v>6687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6125568"/>
        <c:axId val="46033152"/>
      </c:barChart>
      <c:catAx>
        <c:axId val="46125568"/>
        <c:scaling>
          <c:orientation val="minMax"/>
        </c:scaling>
        <c:delete val="0"/>
        <c:axPos val="b"/>
        <c:majorTickMark val="out"/>
        <c:minorTickMark val="none"/>
        <c:tickLblPos val="nextTo"/>
        <c:crossAx val="46033152"/>
        <c:crosses val="autoZero"/>
        <c:auto val="1"/>
        <c:lblAlgn val="ctr"/>
        <c:lblOffset val="100"/>
        <c:noMultiLvlLbl val="0"/>
      </c:catAx>
      <c:valAx>
        <c:axId val="460331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61255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 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3.5146068772579607E-2"/>
                  <c:y val="3.386941234702761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3548518081953152E-2"/>
                  <c:y val="-4.74174439741248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по РС(Я)</c:v>
                </c:pt>
                <c:pt idx="1">
                  <c:v>по ЯРОД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6708</c:v>
                </c:pt>
                <c:pt idx="1">
                  <c:v>3236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1.6774259040976465E-2"/>
                  <c:y val="-4.40302360511362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по РС(Я)</c:v>
                </c:pt>
                <c:pt idx="1">
                  <c:v>по ЯРОД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8111</c:v>
                </c:pt>
                <c:pt idx="1">
                  <c:v>3236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6127616"/>
        <c:axId val="46034880"/>
      </c:barChart>
      <c:catAx>
        <c:axId val="46127616"/>
        <c:scaling>
          <c:orientation val="minMax"/>
        </c:scaling>
        <c:delete val="0"/>
        <c:axPos val="b"/>
        <c:majorTickMark val="out"/>
        <c:minorTickMark val="none"/>
        <c:tickLblPos val="nextTo"/>
        <c:crossAx val="46034880"/>
        <c:crosses val="autoZero"/>
        <c:auto val="1"/>
        <c:lblAlgn val="ctr"/>
        <c:lblOffset val="100"/>
        <c:noMultiLvlLbl val="0"/>
      </c:catAx>
      <c:valAx>
        <c:axId val="460348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61276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"/>
      <c:rotY val="10"/>
      <c:depthPercent val="160"/>
      <c:rAngAx val="0"/>
      <c:perspective val="2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5604595969980204E-2"/>
          <c:y val="2.3710393680827398E-2"/>
          <c:w val="0.89885776894573144"/>
          <c:h val="0.853642435660516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V ВМП</c:v>
                </c:pt>
              </c:strCache>
            </c:strRef>
          </c:tx>
          <c:spPr>
            <a:solidFill>
              <a:srgbClr val="0F6FC6"/>
            </a:solidFill>
          </c:spPr>
          <c:invertIfNegative val="0"/>
          <c:dLbls>
            <c:dLbl>
              <c:idx val="0"/>
              <c:layout>
                <c:manualLayout>
                  <c:x val="6.3973568507344316E-3"/>
                  <c:y val="-9.9397907672332548E-3"/>
                </c:manualLayout>
              </c:layout>
              <c:spPr>
                <a:solidFill>
                  <a:schemeClr val="bg1"/>
                </a:solidFill>
              </c:spPr>
              <c:txPr>
                <a:bodyPr/>
                <a:lstStyle/>
                <a:p>
                  <a:pPr>
                    <a:defRPr sz="1400" b="1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7883065783038397E-3"/>
                  <c:y val="-1.24203726972433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1922043855358456E-3"/>
                  <c:y val="-1.24203726972433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3110</c:v>
                </c:pt>
                <c:pt idx="1">
                  <c:v>3066</c:v>
                </c:pt>
                <c:pt idx="2">
                  <c:v>2803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3110</c:v>
                </c:pt>
                <c:pt idx="1">
                  <c:v>2136</c:v>
                </c:pt>
                <c:pt idx="2">
                  <c:v>2673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53013504"/>
        <c:axId val="46036608"/>
        <c:axId val="0"/>
      </c:bar3DChart>
      <c:catAx>
        <c:axId val="530135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solidFill>
            <a:schemeClr val="bg1"/>
          </a:solidFill>
        </c:spPr>
        <c:txPr>
          <a:bodyPr/>
          <a:lstStyle/>
          <a:p>
            <a:pPr>
              <a:defRPr sz="1600" b="1">
                <a:solidFill>
                  <a:srgbClr val="0F6FC6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46036608"/>
        <c:crosses val="autoZero"/>
        <c:auto val="1"/>
        <c:lblAlgn val="ctr"/>
        <c:lblOffset val="100"/>
        <c:noMultiLvlLbl val="0"/>
      </c:catAx>
      <c:valAx>
        <c:axId val="4603660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solidFill>
                  <a:srgbClr val="0F6FC6"/>
                </a:solidFill>
              </a:defRPr>
            </a:pPr>
            <a:endParaRPr lang="ru-RU"/>
          </a:p>
        </c:txPr>
        <c:crossAx val="530135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0"/>
      <c:rotY val="0"/>
      <c:depthPercent val="90"/>
      <c:rAngAx val="0"/>
      <c:perspective val="2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977116583826999"/>
          <c:y val="5.0433092459854174E-2"/>
          <c:w val="0.85996052530755729"/>
          <c:h val="0.70789750303193055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Прочие </c:v>
                </c:pt>
              </c:strCache>
            </c:strRef>
          </c:tx>
          <c:spPr>
            <a:solidFill>
              <a:srgbClr val="1F497D">
                <a:lumMod val="40000"/>
                <a:lumOff val="60000"/>
              </a:srgbClr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800" b="1" baseline="0" dirty="0" smtClean="0">
                        <a:solidFill>
                          <a:schemeClr val="tx1"/>
                        </a:solidFill>
                      </a:rPr>
                      <a:t>10 448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-7.8945192766133876E-3"/>
                </c:manualLayout>
              </c:layout>
              <c:tx>
                <c:rich>
                  <a:bodyPr/>
                  <a:lstStyle/>
                  <a:p>
                    <a:r>
                      <a:rPr lang="ru-RU" sz="800" b="1" baseline="0" dirty="0" smtClean="0">
                        <a:solidFill>
                          <a:schemeClr val="tx1"/>
                        </a:solidFill>
                      </a:rPr>
                      <a:t>12 899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baseline="0" dirty="0" smtClean="0">
                        <a:solidFill>
                          <a:schemeClr val="tx1"/>
                        </a:solidFill>
                      </a:rPr>
                      <a:t>1</a:t>
                    </a:r>
                    <a:r>
                      <a:rPr lang="ru-RU" baseline="0" dirty="0" smtClean="0">
                        <a:solidFill>
                          <a:schemeClr val="tx1"/>
                        </a:solidFill>
                      </a:rPr>
                      <a:t>1 184 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baseline="0" dirty="0">
                        <a:solidFill>
                          <a:schemeClr val="tx1"/>
                        </a:solidFill>
                      </a:rPr>
                      <a:t>11 </a:t>
                    </a:r>
                    <a:r>
                      <a:rPr lang="en-US" baseline="0" dirty="0" smtClean="0">
                        <a:solidFill>
                          <a:schemeClr val="tx1"/>
                        </a:solidFill>
                      </a:rPr>
                      <a:t>101</a:t>
                    </a:r>
                    <a:endParaRPr lang="ru-RU" baseline="0" dirty="0" smtClean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baseline="0" dirty="0">
                        <a:solidFill>
                          <a:schemeClr val="tx1"/>
                        </a:solidFill>
                      </a:rPr>
                      <a:t>12 </a:t>
                    </a:r>
                    <a:r>
                      <a:rPr lang="en-US" baseline="0" dirty="0" smtClean="0">
                        <a:solidFill>
                          <a:schemeClr val="tx1"/>
                        </a:solidFill>
                      </a:rPr>
                      <a:t>882</a:t>
                    </a:r>
                    <a:endParaRPr lang="ru-RU" baseline="0" dirty="0" smtClean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baseline="0" dirty="0">
                        <a:solidFill>
                          <a:schemeClr val="tx1"/>
                        </a:solidFill>
                      </a:rPr>
                      <a:t>13 </a:t>
                    </a:r>
                    <a:r>
                      <a:rPr lang="en-US" baseline="0" dirty="0" smtClean="0">
                        <a:solidFill>
                          <a:schemeClr val="tx1"/>
                        </a:solidFill>
                      </a:rPr>
                      <a:t>312</a:t>
                    </a:r>
                    <a:endParaRPr lang="ru-RU" baseline="0" dirty="0" smtClean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baseline="0" dirty="0">
                        <a:solidFill>
                          <a:schemeClr val="tx1"/>
                        </a:solidFill>
                      </a:rPr>
                      <a:t>16 </a:t>
                    </a:r>
                    <a:r>
                      <a:rPr lang="en-US" baseline="0" dirty="0" smtClean="0">
                        <a:solidFill>
                          <a:schemeClr val="tx1"/>
                        </a:solidFill>
                      </a:rPr>
                      <a:t>294</a:t>
                    </a:r>
                    <a:endParaRPr lang="ru-RU" baseline="0" dirty="0" smtClean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baseline="0" dirty="0">
                        <a:solidFill>
                          <a:schemeClr val="tx1"/>
                        </a:solidFill>
                      </a:rPr>
                      <a:t>13 </a:t>
                    </a:r>
                    <a:r>
                      <a:rPr lang="en-US" baseline="0" dirty="0" smtClean="0">
                        <a:solidFill>
                          <a:schemeClr val="tx1"/>
                        </a:solidFill>
                      </a:rPr>
                      <a:t>409</a:t>
                    </a:r>
                    <a:endParaRPr lang="ru-RU" baseline="0" dirty="0" smtClean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en-US" baseline="0" dirty="0">
                        <a:solidFill>
                          <a:schemeClr val="tx1"/>
                        </a:solidFill>
                      </a:rPr>
                      <a:t>13 </a:t>
                    </a:r>
                    <a:r>
                      <a:rPr lang="en-US" baseline="0" dirty="0" smtClean="0">
                        <a:solidFill>
                          <a:schemeClr val="tx1"/>
                        </a:solidFill>
                      </a:rPr>
                      <a:t>548</a:t>
                    </a:r>
                    <a:endParaRPr lang="ru-RU" baseline="0" dirty="0" smtClean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en-US" baseline="0" dirty="0">
                        <a:solidFill>
                          <a:schemeClr val="tx1"/>
                        </a:solidFill>
                      </a:rPr>
                      <a:t>14 </a:t>
                    </a:r>
                    <a:r>
                      <a:rPr lang="en-US" baseline="0" dirty="0" smtClean="0">
                        <a:solidFill>
                          <a:schemeClr val="tx1"/>
                        </a:solidFill>
                      </a:rPr>
                      <a:t>772</a:t>
                    </a:r>
                    <a:endParaRPr lang="ru-RU" baseline="0" dirty="0" smtClean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/>
              <c:tx>
                <c:rich>
                  <a:bodyPr/>
                  <a:lstStyle/>
                  <a:p>
                    <a:r>
                      <a:rPr lang="en-US" baseline="0" dirty="0">
                        <a:solidFill>
                          <a:schemeClr val="tx1"/>
                        </a:solidFill>
                      </a:rPr>
                      <a:t>13 </a:t>
                    </a:r>
                    <a:r>
                      <a:rPr lang="en-US" baseline="0" dirty="0" smtClean="0">
                        <a:solidFill>
                          <a:schemeClr val="tx1"/>
                        </a:solidFill>
                      </a:rPr>
                      <a:t>781</a:t>
                    </a:r>
                    <a:endParaRPr lang="ru-RU" baseline="0" dirty="0" smtClean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/>
              <c:tx>
                <c:rich>
                  <a:bodyPr/>
                  <a:lstStyle/>
                  <a:p>
                    <a:r>
                      <a:rPr lang="en-US" baseline="0" dirty="0">
                        <a:solidFill>
                          <a:schemeClr val="tx1"/>
                        </a:solidFill>
                      </a:rPr>
                      <a:t>14 </a:t>
                    </a:r>
                    <a:r>
                      <a:rPr lang="en-US" baseline="0" dirty="0" smtClean="0">
                        <a:solidFill>
                          <a:schemeClr val="tx1"/>
                        </a:solidFill>
                      </a:rPr>
                      <a:t>091</a:t>
                    </a:r>
                    <a:endParaRPr lang="ru-RU" baseline="0" dirty="0" smtClean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 b="1" baseline="0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Лист1!$B$2:$B$13</c:f>
              <c:numCache>
                <c:formatCode>#,##0</c:formatCode>
                <c:ptCount val="12"/>
                <c:pt idx="0">
                  <c:v>10448</c:v>
                </c:pt>
                <c:pt idx="1">
                  <c:v>12899</c:v>
                </c:pt>
                <c:pt idx="2">
                  <c:v>11184</c:v>
                </c:pt>
                <c:pt idx="3">
                  <c:v>14075</c:v>
                </c:pt>
                <c:pt idx="4">
                  <c:v>12882</c:v>
                </c:pt>
                <c:pt idx="5">
                  <c:v>13312</c:v>
                </c:pt>
                <c:pt idx="6">
                  <c:v>16294</c:v>
                </c:pt>
                <c:pt idx="7">
                  <c:v>13409</c:v>
                </c:pt>
                <c:pt idx="8">
                  <c:v>13548</c:v>
                </c:pt>
                <c:pt idx="9">
                  <c:v>14772</c:v>
                </c:pt>
                <c:pt idx="10">
                  <c:v>13781</c:v>
                </c:pt>
                <c:pt idx="11">
                  <c:v>14091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Ковид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-1.5602940411865525E-3"/>
                  <c:y val="-5.2698143845012493E-2"/>
                </c:manualLayout>
              </c:layout>
              <c:tx>
                <c:rich>
                  <a:bodyPr/>
                  <a:lstStyle/>
                  <a:p>
                    <a:r>
                      <a:rPr lang="ru-RU" sz="800" b="1" baseline="0" dirty="0" smtClean="0">
                        <a:solidFill>
                          <a:schemeClr val="tx1"/>
                        </a:solidFill>
                      </a:rPr>
                      <a:t>2 328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8713029880055843E-2"/>
                  <c:y val="-7.5555026736470784E-2"/>
                </c:manualLayout>
              </c:layout>
              <c:tx>
                <c:rich>
                  <a:bodyPr/>
                  <a:lstStyle/>
                  <a:p>
                    <a:r>
                      <a:rPr lang="ru-RU" sz="800" b="1" baseline="0" dirty="0" smtClean="0">
                        <a:solidFill>
                          <a:schemeClr val="tx1"/>
                        </a:solidFill>
                      </a:rPr>
                      <a:t>1 338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7.389524582755087E-3"/>
                  <c:y val="-5.6587880399787217E-2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 smtClean="0">
                        <a:solidFill>
                          <a:schemeClr val="tx1"/>
                        </a:solidFill>
                      </a:rPr>
                      <a:t>541</a:t>
                    </a:r>
                    <a:endParaRPr lang="ru-RU" baseline="0" dirty="0" smtClean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6.5781316866173802E-3"/>
                  <c:y val="-5.4533301604188379E-2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 smtClean="0">
                        <a:solidFill>
                          <a:schemeClr val="tx1"/>
                        </a:solidFill>
                      </a:rPr>
                      <a:t>470</a:t>
                    </a:r>
                    <a:endParaRPr lang="ru-RU" baseline="0" dirty="0" smtClean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3.1745809553139627E-3"/>
                  <c:y val="-4.8888546711834041E-2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 smtClean="0">
                        <a:solidFill>
                          <a:schemeClr val="tx1"/>
                        </a:solidFill>
                      </a:rPr>
                      <a:t>1</a:t>
                    </a:r>
                    <a:r>
                      <a:rPr lang="ru-RU" baseline="0" dirty="0" smtClean="0">
                        <a:solidFill>
                          <a:schemeClr val="tx1"/>
                        </a:solidFill>
                      </a:rPr>
                      <a:t> </a:t>
                    </a:r>
                    <a:r>
                      <a:rPr lang="en-US" baseline="0" dirty="0" smtClean="0">
                        <a:solidFill>
                          <a:schemeClr val="tx1"/>
                        </a:solidFill>
                      </a:rPr>
                      <a:t>388</a:t>
                    </a:r>
                    <a:endParaRPr lang="ru-RU" baseline="0" dirty="0" smtClean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1965670531489865E-2"/>
                  <c:y val="-9.1427881519639528E-2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 smtClean="0">
                        <a:solidFill>
                          <a:schemeClr val="tx1"/>
                        </a:solidFill>
                      </a:rPr>
                      <a:t>2</a:t>
                    </a:r>
                    <a:r>
                      <a:rPr lang="ru-RU" baseline="0" dirty="0" smtClean="0">
                        <a:solidFill>
                          <a:schemeClr val="tx1"/>
                        </a:solidFill>
                      </a:rPr>
                      <a:t> </a:t>
                    </a:r>
                    <a:r>
                      <a:rPr lang="en-US" baseline="0" dirty="0" smtClean="0">
                        <a:solidFill>
                          <a:schemeClr val="tx1"/>
                        </a:solidFill>
                      </a:rPr>
                      <a:t>929</a:t>
                    </a:r>
                    <a:endParaRPr lang="ru-RU" baseline="0" dirty="0" smtClean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9.5237428659417245E-3"/>
                  <c:y val="-0.10158669055684649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 smtClean="0">
                        <a:solidFill>
                          <a:schemeClr val="tx1"/>
                        </a:solidFill>
                      </a:rPr>
                      <a:t>3</a:t>
                    </a:r>
                    <a:r>
                      <a:rPr lang="ru-RU" baseline="0" dirty="0" smtClean="0">
                        <a:solidFill>
                          <a:schemeClr val="tx1"/>
                        </a:solidFill>
                      </a:rPr>
                      <a:t> </a:t>
                    </a:r>
                    <a:r>
                      <a:rPr lang="en-US" baseline="0" dirty="0" smtClean="0">
                        <a:solidFill>
                          <a:schemeClr val="tx1"/>
                        </a:solidFill>
                      </a:rPr>
                      <a:t>432</a:t>
                    </a:r>
                    <a:endParaRPr lang="ru-RU" baseline="0" dirty="0" smtClean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6.3491619106278091E-3"/>
                  <c:y val="-8.1269422436238428E-2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 smtClean="0">
                        <a:solidFill>
                          <a:schemeClr val="tx1"/>
                        </a:solidFill>
                      </a:rPr>
                      <a:t>3</a:t>
                    </a:r>
                    <a:r>
                      <a:rPr lang="ru-RU" baseline="0" dirty="0" smtClean="0">
                        <a:solidFill>
                          <a:schemeClr val="tx1"/>
                        </a:solidFill>
                      </a:rPr>
                      <a:t> </a:t>
                    </a:r>
                    <a:r>
                      <a:rPr lang="en-US" baseline="0" dirty="0" smtClean="0">
                        <a:solidFill>
                          <a:schemeClr val="tx1"/>
                        </a:solidFill>
                      </a:rPr>
                      <a:t>298</a:t>
                    </a:r>
                    <a:endParaRPr lang="ru-RU" baseline="0" dirty="0" smtClean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8.7910895761759717E-3"/>
                  <c:y val="-8.8888266748789246E-2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 smtClean="0">
                        <a:solidFill>
                          <a:schemeClr val="tx1"/>
                        </a:solidFill>
                      </a:rPr>
                      <a:t>4</a:t>
                    </a:r>
                    <a:r>
                      <a:rPr lang="ru-RU" baseline="0" dirty="0" smtClean="0">
                        <a:solidFill>
                          <a:schemeClr val="tx1"/>
                        </a:solidFill>
                      </a:rPr>
                      <a:t> </a:t>
                    </a:r>
                    <a:r>
                      <a:rPr lang="en-US" baseline="0" dirty="0" smtClean="0">
                        <a:solidFill>
                          <a:schemeClr val="tx1"/>
                        </a:solidFill>
                      </a:rPr>
                      <a:t>275</a:t>
                    </a:r>
                    <a:endParaRPr lang="ru-RU" baseline="0" dirty="0" smtClean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4.3956697715901681E-3"/>
                  <c:y val="-0.1346023824855119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 smtClean="0">
                        <a:solidFill>
                          <a:schemeClr val="tx1"/>
                        </a:solidFill>
                      </a:rPr>
                      <a:t>5</a:t>
                    </a:r>
                    <a:r>
                      <a:rPr lang="ru-RU" baseline="0" dirty="0" smtClean="0">
                        <a:solidFill>
                          <a:schemeClr val="tx1"/>
                        </a:solidFill>
                      </a:rPr>
                      <a:t> </a:t>
                    </a:r>
                    <a:r>
                      <a:rPr lang="en-US" baseline="0" dirty="0" smtClean="0">
                        <a:solidFill>
                          <a:schemeClr val="tx1"/>
                        </a:solidFill>
                      </a:rPr>
                      <a:t>714</a:t>
                    </a:r>
                    <a:endParaRPr lang="ru-RU" baseline="0" dirty="0" smtClean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3.174580955313905E-3"/>
                  <c:y val="-0.10539593773621915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 smtClean="0">
                        <a:solidFill>
                          <a:schemeClr val="tx1"/>
                        </a:solidFill>
                      </a:rPr>
                      <a:t>4</a:t>
                    </a:r>
                    <a:r>
                      <a:rPr lang="ru-RU" baseline="0" dirty="0" smtClean="0">
                        <a:solidFill>
                          <a:schemeClr val="tx1"/>
                        </a:solidFill>
                      </a:rPr>
                      <a:t> </a:t>
                    </a:r>
                    <a:r>
                      <a:rPr lang="en-US" baseline="0" dirty="0" smtClean="0">
                        <a:solidFill>
                          <a:schemeClr val="tx1"/>
                        </a:solidFill>
                      </a:rPr>
                      <a:t>621</a:t>
                    </a:r>
                    <a:endParaRPr lang="ru-RU" baseline="0" dirty="0" smtClean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1.3919412637531846E-2"/>
                  <c:y val="-7.4920210532209819E-2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 smtClean="0">
                        <a:solidFill>
                          <a:schemeClr val="tx1"/>
                        </a:solidFill>
                      </a:rPr>
                      <a:t>2</a:t>
                    </a:r>
                    <a:r>
                      <a:rPr lang="ru-RU" baseline="0" dirty="0" smtClean="0">
                        <a:solidFill>
                          <a:schemeClr val="tx1"/>
                        </a:solidFill>
                      </a:rPr>
                      <a:t> </a:t>
                    </a:r>
                    <a:r>
                      <a:rPr lang="en-US" baseline="0" dirty="0" smtClean="0">
                        <a:solidFill>
                          <a:schemeClr val="tx1"/>
                        </a:solidFill>
                      </a:rPr>
                      <a:t>444</a:t>
                    </a:r>
                    <a:endParaRPr lang="ru-RU" baseline="0" dirty="0" smtClean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 b="1" baseline="0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2328</c:v>
                </c:pt>
                <c:pt idx="1">
                  <c:v>1338</c:v>
                </c:pt>
                <c:pt idx="2">
                  <c:v>541</c:v>
                </c:pt>
                <c:pt idx="3">
                  <c:v>470</c:v>
                </c:pt>
                <c:pt idx="4">
                  <c:v>1388</c:v>
                </c:pt>
                <c:pt idx="5">
                  <c:v>2929</c:v>
                </c:pt>
                <c:pt idx="6">
                  <c:v>3432</c:v>
                </c:pt>
                <c:pt idx="7">
                  <c:v>3298</c:v>
                </c:pt>
                <c:pt idx="8">
                  <c:v>4275</c:v>
                </c:pt>
                <c:pt idx="9">
                  <c:v>5714</c:v>
                </c:pt>
                <c:pt idx="10">
                  <c:v>4621</c:v>
                </c:pt>
                <c:pt idx="11">
                  <c:v>2444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51851264"/>
        <c:axId val="55328768"/>
        <c:axId val="0"/>
      </c:bar3DChart>
      <c:catAx>
        <c:axId val="5185126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800" baseline="0"/>
            </a:pPr>
            <a:endParaRPr lang="ru-RU"/>
          </a:p>
        </c:txPr>
        <c:crossAx val="55328768"/>
        <c:crosses val="autoZero"/>
        <c:auto val="1"/>
        <c:lblAlgn val="ctr"/>
        <c:lblOffset val="100"/>
        <c:noMultiLvlLbl val="0"/>
      </c:catAx>
      <c:valAx>
        <c:axId val="55328768"/>
        <c:scaling>
          <c:orientation val="minMax"/>
        </c:scaling>
        <c:delete val="0"/>
        <c:axPos val="l"/>
        <c:majorGridlines/>
        <c:numFmt formatCode="#,##0" sourceLinked="0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518512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0.42153</cdr:x>
      <cdr:y>0.09533</cdr:y>
    </cdr:from>
    <cdr:to>
      <cdr:x>0.60524</cdr:x>
      <cdr:y>0.18372</cdr:y>
    </cdr:to>
    <cdr:sp macro="" textlink="">
      <cdr:nvSpPr>
        <cdr:cNvPr id="5" name="Прямоугольник 4"/>
        <cdr:cNvSpPr/>
      </cdr:nvSpPr>
      <cdr:spPr>
        <a:xfrm xmlns:a="http://schemas.openxmlformats.org/drawingml/2006/main">
          <a:off x="4846614" y="496956"/>
          <a:ext cx="2112325" cy="460762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ru-RU" sz="1800" b="1" i="1" dirty="0" smtClean="0">
              <a:solidFill>
                <a:schemeClr val="tx1"/>
              </a:solidFill>
            </a:rPr>
            <a:t>+ 6 950 (+18,8%)</a:t>
          </a:r>
          <a:endParaRPr lang="ru-RU" sz="1800" b="1" i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0.28322</cdr:x>
      <cdr:y>0.14103</cdr:y>
    </cdr:from>
    <cdr:to>
      <cdr:x>0.40706</cdr:x>
      <cdr:y>0.23436</cdr:y>
    </cdr:to>
    <cdr:sp macro="" textlink="">
      <cdr:nvSpPr>
        <cdr:cNvPr id="6" name="Овал 5"/>
        <cdr:cNvSpPr/>
      </cdr:nvSpPr>
      <cdr:spPr>
        <a:xfrm xmlns:a="http://schemas.openxmlformats.org/drawingml/2006/main">
          <a:off x="3256353" y="735166"/>
          <a:ext cx="1423951" cy="486514"/>
        </a:xfrm>
        <a:prstGeom xmlns:a="http://schemas.openxmlformats.org/drawingml/2006/main" prst="ellipse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ru-RU" sz="1800" b="1" i="1" dirty="0" smtClean="0">
              <a:solidFill>
                <a:schemeClr val="tx1"/>
              </a:solidFill>
            </a:rPr>
            <a:t>37 058</a:t>
          </a:r>
          <a:endParaRPr lang="ru-RU" sz="1800" b="1" i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0.6532</cdr:x>
      <cdr:y>0.09528</cdr:y>
    </cdr:from>
    <cdr:to>
      <cdr:x>0.78191</cdr:x>
      <cdr:y>0.18862</cdr:y>
    </cdr:to>
    <cdr:sp macro="" textlink="">
      <cdr:nvSpPr>
        <cdr:cNvPr id="7" name="Овал 6"/>
        <cdr:cNvSpPr/>
      </cdr:nvSpPr>
      <cdr:spPr>
        <a:xfrm xmlns:a="http://schemas.openxmlformats.org/drawingml/2006/main">
          <a:off x="7510302" y="496661"/>
          <a:ext cx="1479840" cy="486567"/>
        </a:xfrm>
        <a:prstGeom xmlns:a="http://schemas.openxmlformats.org/drawingml/2006/main" prst="ellipse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ru-RU" sz="1800" b="1" i="1" dirty="0" smtClean="0">
              <a:solidFill>
                <a:schemeClr val="tx1"/>
              </a:solidFill>
            </a:rPr>
            <a:t>44 009</a:t>
          </a:r>
          <a:endParaRPr lang="ru-RU" sz="1800" b="1" i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0.46561</cdr:x>
      <cdr:y>0.30972</cdr:y>
    </cdr:from>
    <cdr:to>
      <cdr:x>0.5633</cdr:x>
      <cdr:y>0.37073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5353510" y="1614502"/>
          <a:ext cx="1123122" cy="318052"/>
        </a:xfrm>
        <a:prstGeom xmlns:a="http://schemas.openxmlformats.org/drawingml/2006/main" prst="rect">
          <a:avLst/>
        </a:prstGeom>
        <a:solidFill xmlns:a="http://schemas.openxmlformats.org/drawingml/2006/main">
          <a:srgbClr val="FF0000"/>
        </a:solidFill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+4 063 (+11,0%) 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0.46561</cdr:x>
      <cdr:y>0.45272</cdr:y>
    </cdr:from>
    <cdr:to>
      <cdr:x>0.55638</cdr:x>
      <cdr:y>0.5042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5353511" y="2359935"/>
          <a:ext cx="1043608" cy="268357"/>
        </a:xfrm>
        <a:prstGeom xmlns:a="http://schemas.openxmlformats.org/drawingml/2006/main" prst="rect">
          <a:avLst/>
        </a:prstGeom>
        <a:solidFill xmlns:a="http://schemas.openxmlformats.org/drawingml/2006/main">
          <a:schemeClr val="bg2">
            <a:lumMod val="50000"/>
          </a:schemeClr>
        </a:solidFill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+3 125 (+8,4%)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0.47167</cdr:x>
      <cdr:y>0.58428</cdr:y>
    </cdr:from>
    <cdr:to>
      <cdr:x>0.55119</cdr:x>
      <cdr:y>0.64529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5423084" y="3045736"/>
          <a:ext cx="914400" cy="318053"/>
        </a:xfrm>
        <a:prstGeom xmlns:a="http://schemas.openxmlformats.org/drawingml/2006/main" prst="rect">
          <a:avLst/>
        </a:prstGeom>
        <a:solidFill xmlns:a="http://schemas.openxmlformats.org/drawingml/2006/main">
          <a:srgbClr val="FFFF00"/>
        </a:solidFill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100" b="1" smtClean="0"/>
            <a:t>-238 </a:t>
          </a:r>
          <a:r>
            <a:rPr lang="ru-RU" sz="1100" b="1" dirty="0" smtClean="0"/>
            <a:t>(-0,6%)</a:t>
          </a:r>
          <a:endParaRPr lang="ru-RU" sz="1100" b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0.47534</cdr:x>
      <cdr:y>0.65155</cdr:y>
    </cdr:from>
    <cdr:to>
      <cdr:x>0.5331</cdr:x>
      <cdr:y>0.72454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435271" y="1813814"/>
          <a:ext cx="660400" cy="20320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square" rtlCol="0" anchor="ctr"/>
        <a:lstStyle xmlns:a="http://schemas.openxmlformats.org/drawingml/2006/main"/>
        <a:p xmlns:a="http://schemas.openxmlformats.org/drawingml/2006/main">
          <a:pPr algn="ctr"/>
          <a:r>
            <a:rPr lang="ru-RU" sz="1000" b="1" dirty="0" smtClean="0">
              <a:latin typeface="Times New Roman" pitchFamily="18" charset="0"/>
              <a:cs typeface="Times New Roman" pitchFamily="18" charset="0"/>
            </a:rPr>
            <a:t>87%</a:t>
          </a:r>
          <a:endParaRPr lang="ru-RU" sz="10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0.74209</cdr:x>
      <cdr:y>0.69755</cdr:y>
    </cdr:from>
    <cdr:to>
      <cdr:x>0.82539</cdr:x>
      <cdr:y>0.77453</cdr:y>
    </cdr:to>
    <cdr:sp macro="" textlink="">
      <cdr:nvSpPr>
        <cdr:cNvPr id="4" name="TextBox 3"/>
        <cdr:cNvSpPr txBox="1"/>
      </cdr:nvSpPr>
      <cdr:spPr>
        <a:xfrm xmlns:a="http://schemas.openxmlformats.org/drawingml/2006/main" rot="10800000" flipV="1">
          <a:off x="6364055" y="1941870"/>
          <a:ext cx="714380" cy="214314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square" rtlCol="0" anchor="ctr"/>
        <a:lstStyle xmlns:a="http://schemas.openxmlformats.org/drawingml/2006/main"/>
        <a:p xmlns:a="http://schemas.openxmlformats.org/drawingml/2006/main">
          <a:pPr algn="ctr"/>
          <a:r>
            <a:rPr lang="ru-RU" sz="1000" b="1" dirty="0" smtClean="0">
              <a:latin typeface="Times New Roman" pitchFamily="18" charset="0"/>
              <a:cs typeface="Times New Roman" pitchFamily="18" charset="0"/>
            </a:rPr>
            <a:t>108%</a:t>
          </a:r>
          <a:endParaRPr lang="ru-RU" sz="10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0.23754</cdr:x>
      <cdr:y>0.52685</cdr:y>
    </cdr:from>
    <cdr:to>
      <cdr:x>0.3043</cdr:x>
      <cdr:y>0.59984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2716136" y="1466678"/>
          <a:ext cx="763363" cy="203194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</cdr:spPr>
      <cdr:txBody>
        <a:bodyPr xmlns:a="http://schemas.openxmlformats.org/drawingml/2006/main" wrap="square" rtlCol="0" anchor="ctr"/>
        <a:lstStyle xmlns:a="http://schemas.openxmlformats.org/drawingml/2006/main">
          <a:lvl1pPr marL="0" indent="0">
            <a:defRPr sz="1100">
              <a:latin typeface="Georgia"/>
            </a:defRPr>
          </a:lvl1pPr>
          <a:lvl2pPr marL="457200" indent="0">
            <a:defRPr sz="1100">
              <a:latin typeface="Georgia"/>
            </a:defRPr>
          </a:lvl2pPr>
          <a:lvl3pPr marL="914400" indent="0">
            <a:defRPr sz="1100">
              <a:latin typeface="Georgia"/>
            </a:defRPr>
          </a:lvl3pPr>
          <a:lvl4pPr marL="1371600" indent="0">
            <a:defRPr sz="1100">
              <a:latin typeface="Georgia"/>
            </a:defRPr>
          </a:lvl4pPr>
          <a:lvl5pPr marL="1828800" indent="0">
            <a:defRPr sz="1100">
              <a:latin typeface="Georgia"/>
            </a:defRPr>
          </a:lvl5pPr>
          <a:lvl6pPr marL="2286000" indent="0">
            <a:defRPr sz="1100">
              <a:latin typeface="Georgia"/>
            </a:defRPr>
          </a:lvl6pPr>
          <a:lvl7pPr marL="2743200" indent="0">
            <a:defRPr sz="1100">
              <a:latin typeface="Georgia"/>
            </a:defRPr>
          </a:lvl7pPr>
          <a:lvl8pPr marL="3200400" indent="0">
            <a:defRPr sz="1100">
              <a:latin typeface="Georgia"/>
            </a:defRPr>
          </a:lvl8pPr>
          <a:lvl9pPr marL="3657600" indent="0">
            <a:defRPr sz="1100">
              <a:latin typeface="Georgia"/>
            </a:defRPr>
          </a:lvl9pPr>
        </a:lstStyle>
        <a:p xmlns:a="http://schemas.openxmlformats.org/drawingml/2006/main">
          <a:pPr algn="ctr"/>
          <a:r>
            <a:rPr lang="ru-RU" sz="1000" b="1" dirty="0" smtClean="0">
              <a:latin typeface="Times New Roman" pitchFamily="18" charset="0"/>
              <a:cs typeface="Times New Roman" pitchFamily="18" charset="0"/>
            </a:rPr>
            <a:t>109%</a:t>
          </a:r>
          <a:endParaRPr lang="ru-RU" sz="10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0.32719</cdr:x>
      <cdr:y>0.5941</cdr:y>
    </cdr:from>
    <cdr:to>
      <cdr:x>0.49885</cdr:x>
      <cdr:y>0.66526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34794" y="1648194"/>
          <a:ext cx="542916" cy="197407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square" rtlCol="0" anchor="ctr"/>
        <a:lstStyle xmlns:a="http://schemas.openxmlformats.org/drawingml/2006/main"/>
        <a:p xmlns:a="http://schemas.openxmlformats.org/drawingml/2006/main">
          <a:pPr algn="ctr"/>
          <a:r>
            <a:rPr lang="ru-RU" sz="1000" b="1" dirty="0" smtClean="0">
              <a:latin typeface="Times New Roman" pitchFamily="18" charset="0"/>
              <a:cs typeface="Times New Roman" pitchFamily="18" charset="0"/>
            </a:rPr>
            <a:t>99%</a:t>
          </a:r>
          <a:endParaRPr lang="ru-RU" sz="10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0.67956</cdr:x>
      <cdr:y>0.61376</cdr:y>
    </cdr:from>
    <cdr:to>
      <cdr:x>0.90544</cdr:x>
      <cdr:y>0.69101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2149214" y="1702725"/>
          <a:ext cx="714380" cy="214314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Georgia"/>
            </a:defRPr>
          </a:lvl1pPr>
          <a:lvl2pPr marL="457200" indent="0">
            <a:defRPr sz="1100">
              <a:latin typeface="Georgia"/>
            </a:defRPr>
          </a:lvl2pPr>
          <a:lvl3pPr marL="914400" indent="0">
            <a:defRPr sz="1100">
              <a:latin typeface="Georgia"/>
            </a:defRPr>
          </a:lvl3pPr>
          <a:lvl4pPr marL="1371600" indent="0">
            <a:defRPr sz="1100">
              <a:latin typeface="Georgia"/>
            </a:defRPr>
          </a:lvl4pPr>
          <a:lvl5pPr marL="1828800" indent="0">
            <a:defRPr sz="1100">
              <a:latin typeface="Georgia"/>
            </a:defRPr>
          </a:lvl5pPr>
          <a:lvl6pPr marL="2286000" indent="0">
            <a:defRPr sz="1100">
              <a:latin typeface="Georgia"/>
            </a:defRPr>
          </a:lvl6pPr>
          <a:lvl7pPr marL="2743200" indent="0">
            <a:defRPr sz="1100">
              <a:latin typeface="Georgia"/>
            </a:defRPr>
          </a:lvl7pPr>
          <a:lvl8pPr marL="3200400" indent="0">
            <a:defRPr sz="1100">
              <a:latin typeface="Georgia"/>
            </a:defRPr>
          </a:lvl8pPr>
          <a:lvl9pPr marL="3657600" indent="0">
            <a:defRPr sz="1100">
              <a:latin typeface="Georgia"/>
            </a:defRPr>
          </a:lvl9pPr>
        </a:lstStyle>
        <a:p xmlns:a="http://schemas.openxmlformats.org/drawingml/2006/main">
          <a:pPr algn="ctr"/>
          <a:r>
            <a:rPr lang="ru-RU" sz="1000" b="1" dirty="0" smtClean="0">
              <a:latin typeface="Times New Roman" pitchFamily="18" charset="0"/>
              <a:cs typeface="Times New Roman" pitchFamily="18" charset="0"/>
            </a:rPr>
            <a:t>71%</a:t>
          </a:r>
          <a:endParaRPr lang="ru-RU" sz="10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0.50499</cdr:x>
      <cdr:y>0.63092</cdr:y>
    </cdr:from>
    <cdr:to>
      <cdr:x>0.76377</cdr:x>
      <cdr:y>0.71215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378564" y="1722337"/>
          <a:ext cx="706446" cy="221751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ru-RU" sz="1000" b="1" dirty="0" smtClean="0">
              <a:latin typeface="Times New Roman" pitchFamily="18" charset="0"/>
              <a:cs typeface="Times New Roman" pitchFamily="18" charset="0"/>
            </a:rPr>
            <a:t>98%</a:t>
          </a:r>
          <a:endParaRPr lang="ru-RU" sz="10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0.50202</cdr:x>
      <cdr:y>0.60505</cdr:y>
    </cdr:from>
    <cdr:to>
      <cdr:x>0.81825</cdr:x>
      <cdr:y>0.69001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373534" y="1673201"/>
          <a:ext cx="865218" cy="23496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ru-RU" sz="1000" b="1" dirty="0" smtClean="0">
              <a:latin typeface="Times New Roman" pitchFamily="18" charset="0"/>
              <a:cs typeface="Times New Roman" pitchFamily="18" charset="0"/>
            </a:rPr>
            <a:t>97%</a:t>
          </a:r>
        </a:p>
        <a:p xmlns:a="http://schemas.openxmlformats.org/drawingml/2006/main">
          <a:pPr algn="ctr"/>
          <a:endParaRPr lang="ru-RU" sz="10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0.32195</cdr:x>
      <cdr:y>0.4078</cdr:y>
    </cdr:from>
    <cdr:to>
      <cdr:x>0.46739</cdr:x>
      <cdr:y>0.52279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730953" y="1323591"/>
          <a:ext cx="781962" cy="3732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dirty="0" smtClean="0"/>
            <a:t>97%</a:t>
          </a:r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0.71539</cdr:x>
      <cdr:y>0.48829</cdr:y>
    </cdr:from>
    <cdr:to>
      <cdr:x>0.86116</cdr:x>
      <cdr:y>0.64928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846286" y="1584847"/>
          <a:ext cx="783772" cy="5225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dirty="0" smtClean="0"/>
            <a:t>108%</a:t>
          </a:r>
        </a:p>
        <a:p xmlns:a="http://schemas.openxmlformats.org/drawingml/2006/main">
          <a:endParaRPr lang="ru-RU" sz="1100" dirty="0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0.68604</cdr:x>
      <cdr:y>0.63993</cdr:y>
    </cdr:from>
    <cdr:to>
      <cdr:x>0.93252</cdr:x>
      <cdr:y>0.75439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726891" y="2399552"/>
          <a:ext cx="979719" cy="429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dirty="0" smtClean="0"/>
            <a:t>100%</a:t>
          </a:r>
          <a:endParaRPr lang="ru-RU" sz="1600" dirty="0"/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0.80791</cdr:x>
      <cdr:y>0.1025</cdr:y>
    </cdr:from>
    <cdr:to>
      <cdr:x>0.86469</cdr:x>
      <cdr:y>0.17411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8842191" y="419349"/>
          <a:ext cx="621429" cy="29297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2673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0.79021</cdr:x>
      <cdr:y>0.36967</cdr:y>
    </cdr:from>
    <cdr:to>
      <cdr:x>0.86147</cdr:x>
      <cdr:y>0.4421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6486337" y="1512410"/>
          <a:ext cx="584930" cy="2963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95%</a:t>
          </a:r>
          <a:endParaRPr lang="ru-RU" sz="14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0.4945</cdr:x>
      <cdr:y>0.38571</cdr:y>
    </cdr:from>
    <cdr:to>
      <cdr:x>0.59874</cdr:x>
      <cdr:y>0.47677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4059049" y="1578029"/>
          <a:ext cx="855652" cy="3725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69,7%</a:t>
          </a:r>
          <a:endParaRPr lang="ru-RU" sz="14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0.24462</cdr:x>
      <cdr:y>0.16989</cdr:y>
    </cdr:from>
    <cdr:to>
      <cdr:x>0.34635</cdr:x>
      <cdr:y>0.26667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2007935" y="695060"/>
          <a:ext cx="835063" cy="39594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100%</a:t>
          </a:r>
          <a:endParaRPr lang="ru-RU" sz="14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0.28981</cdr:x>
      <cdr:y>0.03088</cdr:y>
    </cdr:from>
    <cdr:to>
      <cdr:x>0.3458</cdr:x>
      <cdr:y>0.09078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171812" y="126352"/>
          <a:ext cx="612784" cy="2450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3110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0.54382</cdr:x>
      <cdr:y>0.20826</cdr:y>
    </cdr:from>
    <cdr:to>
      <cdr:x>0.59328</cdr:x>
      <cdr:y>0.28276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5951850" y="852030"/>
          <a:ext cx="541316" cy="30479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2136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9" y="2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2602" y="2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6BD5B6-AB39-4ABA-B270-D90AA6225D24}" type="datetimeFigureOut">
              <a:rPr lang="ru-RU" smtClean="0"/>
              <a:pPr/>
              <a:t>29.07.2024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9" y="6456700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2602" y="6456700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57870A-53D1-4D56-8F91-B54C2FCD88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17623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6" y="9"/>
            <a:ext cx="4302231" cy="3410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3706" y="9"/>
            <a:ext cx="4302231" cy="3410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CDA7AC-1A6B-4E3F-AC59-7F9D5B17651B}" type="datetimeFigureOut">
              <a:rPr lang="ru-RU" smtClean="0"/>
              <a:pPr/>
              <a:t>29.07.2024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924175" y="849313"/>
            <a:ext cx="4079875" cy="2295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829" y="3271392"/>
            <a:ext cx="7942579" cy="267658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6" y="6456617"/>
            <a:ext cx="4302231" cy="3410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3706" y="6456617"/>
            <a:ext cx="4302231" cy="3410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65A753-26F7-494C-A1D3-E9ABB709EA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9480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76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884" algn="l" defTabSz="68576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766" algn="l" defTabSz="68576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649" algn="l" defTabSz="68576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532" algn="l" defTabSz="68576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415" algn="l" defTabSz="68576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297" algn="l" defTabSz="68576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180" algn="l" defTabSz="68576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064" algn="l" defTabSz="68576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CE196F-9B1D-48EF-9060-633F5884ED31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A019F3-8596-4028-9847-CBD3A185B07A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697163" y="509588"/>
            <a:ext cx="4533900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6DAA49-C94B-4219-BB2C-6A0170EC55EE}" type="slidenum">
              <a:rPr lang="ru-RU" smtClean="0"/>
              <a:pPr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36417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fld id="{00000000-1234-1234-1234-123412341234}" type="slidenum">
              <a:rPr lang="ru-RU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t>17</a:t>
            </a:fld>
            <a:endParaRPr lang="ru-RU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190900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fld id="{00000000-1234-1234-1234-123412341234}" type="slidenum">
              <a:rPr lang="ru-RU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t>18</a:t>
            </a:fld>
            <a:endParaRPr lang="ru-RU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218193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fld id="{00000000-1234-1234-1234-123412341234}" type="slidenum">
              <a:rPr lang="ru-RU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t>19</a:t>
            </a:fld>
            <a:endParaRPr lang="ru-RU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895684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fld id="{00000000-1234-1234-1234-123412341234}" type="slidenum">
              <a:rPr lang="ru-RU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t>21</a:t>
            </a:fld>
            <a:endParaRPr lang="ru-RU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490841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 </a:t>
            </a:r>
            <a:r>
              <a:rPr lang="ru-RU" dirty="0" err="1" smtClean="0"/>
              <a:t>Сахамедстраху</a:t>
            </a:r>
            <a:r>
              <a:rPr lang="ru-RU" dirty="0" smtClean="0"/>
              <a:t> отклик – 47%, по Капиталу – 18,5%.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0C38B-8DB1-441D-BE46-35A7DBAD8C27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 </a:t>
            </a:r>
            <a:r>
              <a:rPr lang="ru-RU" dirty="0" err="1" smtClean="0"/>
              <a:t>проф</a:t>
            </a:r>
            <a:r>
              <a:rPr lang="ru-RU" dirty="0" smtClean="0"/>
              <a:t> целью – 74%, </a:t>
            </a:r>
            <a:r>
              <a:rPr lang="ru-RU" baseline="0" dirty="0" smtClean="0"/>
              <a:t> обращения – 65%, неотложка -= 106%, СП – 83%, КСУ 71%, СЗП – 90%, СМП – 93%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0C38B-8DB1-441D-BE46-35A7DBAD8C27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2020 году по СП исполнение объемов составило 68%, по финансовому обеспечению – 66%.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9CA03-1FC6-465F-B00C-64F2E1CE35A0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61951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9CA03-1FC6-465F-B00C-64F2E1CE35A0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61951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9CA03-1FC6-465F-B00C-64F2E1CE35A0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61951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A019F3-8596-4028-9847-CBD3A185B07A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A019F3-8596-4028-9847-CBD3A185B07A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A019F3-8596-4028-9847-CBD3A185B07A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A019F3-8596-4028-9847-CBD3A185B07A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40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CE4F5-0032-429C-A668-B393D2A0C5D6}" type="datetime1">
              <a:rPr lang="ru-RU" smtClean="0"/>
              <a:pPr/>
              <a:t>29.07.2024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C48D7-4F4B-4B04-BC17-41C34ED25E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3001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2DF4A-17CF-478A-BB61-ADC73A9FF2E5}" type="datetime1">
              <a:rPr lang="ru-RU" smtClean="0"/>
              <a:pPr/>
              <a:t>29.07.2024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C48D7-4F4B-4B04-BC17-41C34ED25E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024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2" y="273843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6C407-4805-4418-AF18-05C806D924A1}" type="datetime1">
              <a:rPr lang="ru-RU" smtClean="0"/>
              <a:pPr/>
              <a:t>29.07.2024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C48D7-4F4B-4B04-BC17-41C34ED25E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15848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8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285750"/>
            <a:ext cx="8077200" cy="17145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 eaLnBrk="1" latinLnBrk="0" hangingPunct="1">
              <a:defRPr kumimoji="0" lang="ru-RU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ru-RU"/>
              <a:t>Заголовок</a:t>
            </a:r>
          </a:p>
        </p:txBody>
      </p:sp>
      <p:sp>
        <p:nvSpPr>
          <p:cNvPr id="11" name="Rectangle 11"/>
          <p:cNvSpPr>
            <a:spLocks noGrp="1"/>
          </p:cNvSpPr>
          <p:nvPr>
            <p:ph sz="quarter" idx="15"/>
          </p:nvPr>
        </p:nvSpPr>
        <p:spPr>
          <a:xfrm>
            <a:off x="304800" y="457200"/>
            <a:ext cx="8077200" cy="4229100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9" name="Rectangle 9"/>
          <p:cNvSpPr>
            <a:spLocks noGrp="1"/>
          </p:cNvSpPr>
          <p:nvPr>
            <p:ph type="dt" sz="half" idx="16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extLst/>
          </a:lstStyle>
          <a:p>
            <a:pPr algn="r"/>
            <a:fld id="{828FD173-2CB3-4214-8741-970D8D476901}" type="datetime1">
              <a:rPr/>
              <a:pPr algn="r"/>
              <a:t>6/28/2006</a:t>
            </a:fld>
            <a:endParaRPr kumimoji="0" lang="ru-RU"/>
          </a:p>
        </p:txBody>
      </p:sp>
      <p:sp>
        <p:nvSpPr>
          <p:cNvPr id="10" name="Rectangle 10"/>
          <p:cNvSpPr>
            <a:spLocks noGrp="1"/>
          </p:cNvSpPr>
          <p:nvPr>
            <p:ph type="sldNum" sz="quarter" idx="17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>
            <a:extLst/>
          </a:lstStyle>
          <a:p>
            <a:pPr algn="r"/>
            <a:fld id="{256D3EEF-DE4E-429D-8EC4-DDC531AFF587}" type="slidenum">
              <a:rPr kumimoji="0" lang="ru-RU" sz="800"/>
              <a:pPr algn="r"/>
              <a:t>‹#›</a:t>
            </a:fld>
            <a:endParaRPr kumimoji="0" lang="ru-RU" dirty="0"/>
          </a:p>
        </p:txBody>
      </p:sp>
      <p:sp>
        <p:nvSpPr>
          <p:cNvPr id="12" name="Rectangle 12"/>
          <p:cNvSpPr>
            <a:spLocks noGrp="1"/>
          </p:cNvSpPr>
          <p:nvPr>
            <p:ph type="ftr" sz="quarter" idx="18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653C1-BC6D-4C8F-8D11-ACB0F6FED31A}" type="datetime1">
              <a:rPr lang="ru-RU" smtClean="0"/>
              <a:pPr/>
              <a:t>29.07.2024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C48D7-4F4B-4B04-BC17-41C34ED25E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0408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7" y="1282306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7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8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6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9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8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0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389A4-6033-40E9-8875-7EA75A6ABB6F}" type="datetime1">
              <a:rPr lang="ru-RU" smtClean="0"/>
              <a:pPr/>
              <a:t>29.07.2024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C48D7-4F4B-4B04-BC17-41C34ED25E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859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23489-2C1E-473E-8380-0CF4B6EF430F}" type="datetime1">
              <a:rPr lang="ru-RU" smtClean="0"/>
              <a:pPr/>
              <a:t>29.07.2024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C48D7-4F4B-4B04-BC17-41C34ED25E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8001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84" indent="0">
              <a:buNone/>
              <a:defRPr sz="1500" b="1"/>
            </a:lvl2pPr>
            <a:lvl3pPr marL="685766" indent="0">
              <a:buNone/>
              <a:defRPr sz="1400" b="1"/>
            </a:lvl3pPr>
            <a:lvl4pPr marL="1028649" indent="0">
              <a:buNone/>
              <a:defRPr sz="1200" b="1"/>
            </a:lvl4pPr>
            <a:lvl5pPr marL="1371532" indent="0">
              <a:buNone/>
              <a:defRPr sz="1200" b="1"/>
            </a:lvl5pPr>
            <a:lvl6pPr marL="1714415" indent="0">
              <a:buNone/>
              <a:defRPr sz="1200" b="1"/>
            </a:lvl6pPr>
            <a:lvl7pPr marL="2057297" indent="0">
              <a:buNone/>
              <a:defRPr sz="1200" b="1"/>
            </a:lvl7pPr>
            <a:lvl8pPr marL="2400180" indent="0">
              <a:buNone/>
              <a:defRPr sz="1200" b="1"/>
            </a:lvl8pPr>
            <a:lvl9pPr marL="2743064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84" indent="0">
              <a:buNone/>
              <a:defRPr sz="1500" b="1"/>
            </a:lvl2pPr>
            <a:lvl3pPr marL="685766" indent="0">
              <a:buNone/>
              <a:defRPr sz="1400" b="1"/>
            </a:lvl3pPr>
            <a:lvl4pPr marL="1028649" indent="0">
              <a:buNone/>
              <a:defRPr sz="1200" b="1"/>
            </a:lvl4pPr>
            <a:lvl5pPr marL="1371532" indent="0">
              <a:buNone/>
              <a:defRPr sz="1200" b="1"/>
            </a:lvl5pPr>
            <a:lvl6pPr marL="1714415" indent="0">
              <a:buNone/>
              <a:defRPr sz="1200" b="1"/>
            </a:lvl6pPr>
            <a:lvl7pPr marL="2057297" indent="0">
              <a:buNone/>
              <a:defRPr sz="1200" b="1"/>
            </a:lvl7pPr>
            <a:lvl8pPr marL="2400180" indent="0">
              <a:buNone/>
              <a:defRPr sz="1200" b="1"/>
            </a:lvl8pPr>
            <a:lvl9pPr marL="2743064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AF2FB-39CF-4AC2-BE2F-1AD1DFDD0654}" type="datetime1">
              <a:rPr lang="ru-RU" smtClean="0"/>
              <a:pPr/>
              <a:t>29.07.2024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C48D7-4F4B-4B04-BC17-41C34ED25E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32785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44E06-6936-4096-8EE4-1B51FD7D34D5}" type="datetime1">
              <a:rPr lang="ru-RU" smtClean="0"/>
              <a:pPr/>
              <a:t>29.07.2024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C48D7-4F4B-4B04-BC17-41C34ED25E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64844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B760E-6EAB-451F-ACD3-98CD5B834FD6}" type="datetime1">
              <a:rPr lang="ru-RU" smtClean="0"/>
              <a:pPr/>
              <a:t>29.07.2024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C48D7-4F4B-4B04-BC17-41C34ED25E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1485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84" indent="0">
              <a:buNone/>
              <a:defRPr sz="1100"/>
            </a:lvl2pPr>
            <a:lvl3pPr marL="685766" indent="0">
              <a:buNone/>
              <a:defRPr sz="900"/>
            </a:lvl3pPr>
            <a:lvl4pPr marL="1028649" indent="0">
              <a:buNone/>
              <a:defRPr sz="800"/>
            </a:lvl4pPr>
            <a:lvl5pPr marL="1371532" indent="0">
              <a:buNone/>
              <a:defRPr sz="800"/>
            </a:lvl5pPr>
            <a:lvl6pPr marL="1714415" indent="0">
              <a:buNone/>
              <a:defRPr sz="800"/>
            </a:lvl6pPr>
            <a:lvl7pPr marL="2057297" indent="0">
              <a:buNone/>
              <a:defRPr sz="800"/>
            </a:lvl7pPr>
            <a:lvl8pPr marL="2400180" indent="0">
              <a:buNone/>
              <a:defRPr sz="800"/>
            </a:lvl8pPr>
            <a:lvl9pPr marL="2743064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D388C-7047-487E-BB16-204269B689C9}" type="datetime1">
              <a:rPr lang="ru-RU" smtClean="0"/>
              <a:pPr/>
              <a:t>29.07.2024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C48D7-4F4B-4B04-BC17-41C34ED25E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651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884" indent="0">
              <a:buNone/>
              <a:defRPr sz="2100"/>
            </a:lvl2pPr>
            <a:lvl3pPr marL="685766" indent="0">
              <a:buNone/>
              <a:defRPr sz="1800"/>
            </a:lvl3pPr>
            <a:lvl4pPr marL="1028649" indent="0">
              <a:buNone/>
              <a:defRPr sz="1500"/>
            </a:lvl4pPr>
            <a:lvl5pPr marL="1371532" indent="0">
              <a:buNone/>
              <a:defRPr sz="1500"/>
            </a:lvl5pPr>
            <a:lvl6pPr marL="1714415" indent="0">
              <a:buNone/>
              <a:defRPr sz="1500"/>
            </a:lvl6pPr>
            <a:lvl7pPr marL="2057297" indent="0">
              <a:buNone/>
              <a:defRPr sz="1500"/>
            </a:lvl7pPr>
            <a:lvl8pPr marL="2400180" indent="0">
              <a:buNone/>
              <a:defRPr sz="1500"/>
            </a:lvl8pPr>
            <a:lvl9pPr marL="2743064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84" indent="0">
              <a:buNone/>
              <a:defRPr sz="1100"/>
            </a:lvl2pPr>
            <a:lvl3pPr marL="685766" indent="0">
              <a:buNone/>
              <a:defRPr sz="900"/>
            </a:lvl3pPr>
            <a:lvl4pPr marL="1028649" indent="0">
              <a:buNone/>
              <a:defRPr sz="800"/>
            </a:lvl4pPr>
            <a:lvl5pPr marL="1371532" indent="0">
              <a:buNone/>
              <a:defRPr sz="800"/>
            </a:lvl5pPr>
            <a:lvl6pPr marL="1714415" indent="0">
              <a:buNone/>
              <a:defRPr sz="800"/>
            </a:lvl6pPr>
            <a:lvl7pPr marL="2057297" indent="0">
              <a:buNone/>
              <a:defRPr sz="800"/>
            </a:lvl7pPr>
            <a:lvl8pPr marL="2400180" indent="0">
              <a:buNone/>
              <a:defRPr sz="800"/>
            </a:lvl8pPr>
            <a:lvl9pPr marL="2743064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E98B-BDE1-41DE-90C2-CBC293E1C297}" type="datetime1">
              <a:rPr lang="ru-RU" smtClean="0"/>
              <a:pPr/>
              <a:t>29.07.2024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C48D7-4F4B-4B04-BC17-41C34ED25E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4956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77" tIns="34289" rIns="68577" bIns="34289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68577" tIns="34289" rIns="68577" bIns="34289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77" tIns="34289" rIns="68577" bIns="34289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F931D0-4387-4EC7-807C-B32EEE5B29C6}" type="datetime1">
              <a:rPr lang="ru-RU" smtClean="0"/>
              <a:pPr/>
              <a:t>29.07.2024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77" tIns="34289" rIns="68577" bIns="34289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77" tIns="34289" rIns="68577" bIns="34289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AC48D7-4F4B-4B04-BC17-41C34ED25E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4492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l" defTabSz="685766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2" indent="-171442" algn="l" defTabSz="685766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25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07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090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2974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856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9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22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5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7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4" algn="l" defTabSz="6857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6857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6857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6857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5" algn="l" defTabSz="6857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6857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6857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4" algn="l" defTabSz="6857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11.xml"/><Relationship Id="rId4" Type="http://schemas.openxmlformats.org/officeDocument/2006/relationships/chart" Target="../charts/char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8" descr="Изображение выглядит как тарелка, белый, легкий&#10;&#10;Автоматически созданное описа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144" y="-478631"/>
            <a:ext cx="9151144" cy="6099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0298" y="594123"/>
            <a:ext cx="1153715" cy="1153715"/>
          </a:xfrm>
          <a:prstGeom prst="rect">
            <a:avLst/>
          </a:prstGeom>
        </p:spPr>
      </p:pic>
      <p:sp>
        <p:nvSpPr>
          <p:cNvPr id="11268" name="Прямоугольник 5"/>
          <p:cNvSpPr>
            <a:spLocks noChangeArrowheads="1"/>
          </p:cNvSpPr>
          <p:nvPr/>
        </p:nvSpPr>
        <p:spPr bwMode="auto">
          <a:xfrm>
            <a:off x="394096" y="2019300"/>
            <a:ext cx="5067589" cy="1038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r>
              <a:rPr lang="ru-RU" sz="2100" b="1" dirty="0" smtClean="0">
                <a:solidFill>
                  <a:srgbClr val="1A4DA0"/>
                </a:solidFill>
              </a:rPr>
              <a:t>Новеллы сферы обязательного медицинского страхования на 2022 год. Приоритетные задачи</a:t>
            </a:r>
            <a:endParaRPr lang="ru-RU" sz="2100" b="1" dirty="0">
              <a:solidFill>
                <a:srgbClr val="1A4DA0"/>
              </a:solidFill>
              <a:latin typeface="Zona Pro ExtraBold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0065" y="3880150"/>
            <a:ext cx="4572000" cy="500137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r>
              <a:rPr lang="ru-RU" b="1" dirty="0" smtClean="0">
                <a:solidFill>
                  <a:srgbClr val="0E2956"/>
                </a:solidFill>
              </a:rPr>
              <a:t>Горохов Александр Васильевич</a:t>
            </a:r>
          </a:p>
          <a:p>
            <a:r>
              <a:rPr lang="ru-RU" b="1" dirty="0" smtClean="0">
                <a:solidFill>
                  <a:srgbClr val="0E2956"/>
                </a:solidFill>
              </a:rPr>
              <a:t>Директор ТФОМС РС(Я)</a:t>
            </a:r>
            <a:endParaRPr lang="ru-RU" sz="800" b="1" dirty="0">
              <a:solidFill>
                <a:srgbClr val="0E2956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2"/>
          <p:cNvSpPr txBox="1">
            <a:spLocks/>
          </p:cNvSpPr>
          <p:nvPr/>
        </p:nvSpPr>
        <p:spPr>
          <a:xfrm>
            <a:off x="0" y="0"/>
            <a:ext cx="9144000" cy="58934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68580" tIns="34290" rIns="68580" bIns="34290" anchor="ctr">
            <a:noAutofit/>
          </a:bodyPr>
          <a:lstStyle/>
          <a:p>
            <a:pPr algn="r">
              <a:buNone/>
            </a:pPr>
            <a:r>
              <a:rPr lang="ru-RU" b="1" i="1" dirty="0" smtClean="0">
                <a:solidFill>
                  <a:schemeClr val="bg1"/>
                </a:solidFill>
                <a:latin typeface="Century Schoolbook" pitchFamily="18" charset="0"/>
                <a:cs typeface="Arial" pitchFamily="34" charset="0"/>
              </a:rPr>
              <a:t>Мониторинг доступности первичной медико-санитарной помощи в амбулаторных условиях  </a:t>
            </a:r>
          </a:p>
          <a:p>
            <a:pPr algn="r">
              <a:buNone/>
            </a:pPr>
            <a:r>
              <a:rPr lang="ru-RU" b="1" i="1" dirty="0" smtClean="0">
                <a:solidFill>
                  <a:schemeClr val="bg1"/>
                </a:solidFill>
                <a:latin typeface="Century Schoolbook" pitchFamily="18" charset="0"/>
                <a:cs typeface="Arial" pitchFamily="34" charset="0"/>
              </a:rPr>
              <a:t>по «цереброваскулярным заболеваниям» за 2019-2021г</a:t>
            </a:r>
            <a:r>
              <a:rPr lang="en-US" b="1" i="1" dirty="0" smtClean="0">
                <a:solidFill>
                  <a:schemeClr val="bg1"/>
                </a:solidFill>
                <a:latin typeface="Century Schoolbook" pitchFamily="18" charset="0"/>
                <a:cs typeface="Arial" pitchFamily="34" charset="0"/>
              </a:rPr>
              <a:t>.</a:t>
            </a:r>
            <a:r>
              <a:rPr lang="ru-RU" b="1" i="1" dirty="0" smtClean="0">
                <a:solidFill>
                  <a:schemeClr val="bg1"/>
                </a:solidFill>
                <a:latin typeface="Century Schoolbook" pitchFamily="18" charset="0"/>
                <a:cs typeface="Arial" pitchFamily="34" charset="0"/>
              </a:rPr>
              <a:t>г. </a:t>
            </a:r>
            <a:endParaRPr lang="ru-RU" b="1" i="1" dirty="0">
              <a:solidFill>
                <a:schemeClr val="bg1"/>
              </a:solidFill>
              <a:latin typeface="Century Schoolbook" pitchFamily="18" charset="0"/>
            </a:endParaRPr>
          </a:p>
        </p:txBody>
      </p:sp>
      <p:graphicFrame>
        <p:nvGraphicFramePr>
          <p:cNvPr id="17" name="Диаграмма 16"/>
          <p:cNvGraphicFramePr/>
          <p:nvPr/>
        </p:nvGraphicFramePr>
        <p:xfrm>
          <a:off x="285720" y="803659"/>
          <a:ext cx="8715436" cy="41255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52481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2"/>
          <p:cNvSpPr txBox="1">
            <a:spLocks/>
          </p:cNvSpPr>
          <p:nvPr/>
        </p:nvSpPr>
        <p:spPr>
          <a:xfrm>
            <a:off x="0" y="0"/>
            <a:ext cx="9144000" cy="58934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68580" tIns="34290" rIns="68580" bIns="34290" anchor="ctr">
            <a:noAutofit/>
          </a:bodyPr>
          <a:lstStyle/>
          <a:p>
            <a:pPr algn="r"/>
            <a:r>
              <a:rPr lang="ru-RU" sz="1100" b="1" i="1" dirty="0" smtClean="0">
                <a:solidFill>
                  <a:schemeClr val="bg1"/>
                </a:solidFill>
                <a:latin typeface="Century Schoolbook" pitchFamily="18" charset="0"/>
                <a:cs typeface="Arial" pitchFamily="34" charset="0"/>
              </a:rPr>
              <a:t>Мониторинг доступности первичной медико-санитарной помощи в амбулаторных условиях  </a:t>
            </a:r>
          </a:p>
          <a:p>
            <a:pPr algn="r"/>
            <a:r>
              <a:rPr lang="ru-RU" sz="1100" b="1" i="1" dirty="0" smtClean="0">
                <a:solidFill>
                  <a:schemeClr val="bg1"/>
                </a:solidFill>
                <a:latin typeface="Century Schoolbook" pitchFamily="18" charset="0"/>
                <a:cs typeface="Arial" pitchFamily="34" charset="0"/>
              </a:rPr>
              <a:t>по «эндокринным заболеваниям» в плановом порядке за 2019-2021г</a:t>
            </a:r>
            <a:r>
              <a:rPr lang="en-US" sz="1100" b="1" i="1" dirty="0" smtClean="0">
                <a:solidFill>
                  <a:schemeClr val="bg1"/>
                </a:solidFill>
                <a:latin typeface="Century Schoolbook" pitchFamily="18" charset="0"/>
                <a:cs typeface="Arial" pitchFamily="34" charset="0"/>
              </a:rPr>
              <a:t>.</a:t>
            </a:r>
            <a:r>
              <a:rPr lang="ru-RU" sz="1100" b="1" i="1" dirty="0" smtClean="0">
                <a:solidFill>
                  <a:schemeClr val="bg1"/>
                </a:solidFill>
                <a:latin typeface="Century Schoolbook" pitchFamily="18" charset="0"/>
                <a:cs typeface="Arial" pitchFamily="34" charset="0"/>
              </a:rPr>
              <a:t>г. </a:t>
            </a:r>
            <a:endParaRPr lang="ru-RU" sz="1100" b="1" i="1" dirty="0" smtClean="0">
              <a:solidFill>
                <a:schemeClr val="bg1"/>
              </a:solidFill>
              <a:latin typeface="Century Schoolbook" pitchFamily="18" charset="0"/>
            </a:endParaRPr>
          </a:p>
          <a:p>
            <a:pPr algn="r">
              <a:buNone/>
            </a:pPr>
            <a:r>
              <a:rPr lang="ru-RU" sz="1100" b="1" i="1" dirty="0" smtClean="0">
                <a:solidFill>
                  <a:schemeClr val="bg1"/>
                </a:solidFill>
                <a:latin typeface="Century Schoolbook" pitchFamily="18" charset="0"/>
                <a:cs typeface="Arial" pitchFamily="34" charset="0"/>
              </a:rPr>
              <a:t> </a:t>
            </a:r>
            <a:endParaRPr lang="ru-RU" sz="1100" b="1" i="1" dirty="0">
              <a:solidFill>
                <a:schemeClr val="bg1"/>
              </a:solidFill>
              <a:latin typeface="Century Schoolbook" pitchFamily="18" charset="0"/>
            </a:endParaRPr>
          </a:p>
        </p:txBody>
      </p:sp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3664913617"/>
              </p:ext>
            </p:extLst>
          </p:nvPr>
        </p:nvGraphicFramePr>
        <p:xfrm>
          <a:off x="285720" y="803659"/>
          <a:ext cx="8715436" cy="41255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52481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2"/>
          <p:cNvSpPr txBox="1">
            <a:spLocks/>
          </p:cNvSpPr>
          <p:nvPr/>
        </p:nvSpPr>
        <p:spPr>
          <a:xfrm>
            <a:off x="0" y="0"/>
            <a:ext cx="9144000" cy="58934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68580" tIns="34290" rIns="68580" bIns="34290" anchor="ctr">
            <a:noAutofit/>
          </a:bodyPr>
          <a:lstStyle/>
          <a:p>
            <a:pPr algn="r"/>
            <a:r>
              <a:rPr lang="ru-RU" b="1" i="1" dirty="0" smtClean="0">
                <a:solidFill>
                  <a:schemeClr val="bg1"/>
                </a:solidFill>
                <a:latin typeface="Century Schoolbook" pitchFamily="18" charset="0"/>
                <a:cs typeface="Arial" pitchFamily="34" charset="0"/>
              </a:rPr>
              <a:t>Мониторинг доступности медицинской помощи в стационарных условиях  </a:t>
            </a:r>
          </a:p>
          <a:p>
            <a:pPr algn="r"/>
            <a:r>
              <a:rPr lang="ru-RU" b="1" i="1" dirty="0" smtClean="0">
                <a:solidFill>
                  <a:schemeClr val="bg1"/>
                </a:solidFill>
                <a:latin typeface="Century Schoolbook" pitchFamily="18" charset="0"/>
                <a:cs typeface="Arial" pitchFamily="34" charset="0"/>
              </a:rPr>
              <a:t>по профилю  «кардиологии» в плановом порядке за 2019-2021г</a:t>
            </a:r>
            <a:r>
              <a:rPr lang="en-US" b="1" i="1" dirty="0" smtClean="0">
                <a:solidFill>
                  <a:schemeClr val="bg1"/>
                </a:solidFill>
                <a:latin typeface="Century Schoolbook" pitchFamily="18" charset="0"/>
                <a:cs typeface="Arial" pitchFamily="34" charset="0"/>
              </a:rPr>
              <a:t>.</a:t>
            </a:r>
            <a:r>
              <a:rPr lang="ru-RU" b="1" i="1" dirty="0" smtClean="0">
                <a:solidFill>
                  <a:schemeClr val="bg1"/>
                </a:solidFill>
                <a:latin typeface="Century Schoolbook" pitchFamily="18" charset="0"/>
                <a:cs typeface="Arial" pitchFamily="34" charset="0"/>
              </a:rPr>
              <a:t>г. </a:t>
            </a:r>
            <a:endParaRPr lang="ru-RU" b="1" i="1" dirty="0" smtClean="0">
              <a:solidFill>
                <a:schemeClr val="bg1"/>
              </a:solidFill>
              <a:latin typeface="Century Schoolbook" pitchFamily="18" charset="0"/>
            </a:endParaRPr>
          </a:p>
          <a:p>
            <a:pPr algn="r">
              <a:buNone/>
            </a:pPr>
            <a:r>
              <a:rPr lang="ru-RU" b="1" i="1" dirty="0" smtClean="0">
                <a:solidFill>
                  <a:schemeClr val="bg1"/>
                </a:solidFill>
                <a:latin typeface="Century Schoolbook" pitchFamily="18" charset="0"/>
                <a:cs typeface="Arial" pitchFamily="34" charset="0"/>
              </a:rPr>
              <a:t> </a:t>
            </a:r>
            <a:endParaRPr lang="ru-RU" b="1" i="1" dirty="0">
              <a:solidFill>
                <a:schemeClr val="bg1"/>
              </a:solidFill>
              <a:latin typeface="Century Schoolbook" pitchFamily="18" charset="0"/>
            </a:endParaRPr>
          </a:p>
        </p:txBody>
      </p:sp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1833697712"/>
              </p:ext>
            </p:extLst>
          </p:nvPr>
        </p:nvGraphicFramePr>
        <p:xfrm>
          <a:off x="285720" y="803659"/>
          <a:ext cx="8715436" cy="41255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47754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2"/>
          <p:cNvSpPr txBox="1">
            <a:spLocks/>
          </p:cNvSpPr>
          <p:nvPr/>
        </p:nvSpPr>
        <p:spPr>
          <a:xfrm>
            <a:off x="0" y="0"/>
            <a:ext cx="9144000" cy="58934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68580" tIns="34290" rIns="68580" bIns="34290" anchor="ctr">
            <a:noAutofit/>
          </a:bodyPr>
          <a:lstStyle/>
          <a:p>
            <a:pPr algn="r"/>
            <a:r>
              <a:rPr lang="ru-RU" b="1" i="1" dirty="0" smtClean="0">
                <a:solidFill>
                  <a:schemeClr val="bg1"/>
                </a:solidFill>
                <a:latin typeface="Century Schoolbook" pitchFamily="18" charset="0"/>
                <a:cs typeface="Arial" pitchFamily="34" charset="0"/>
              </a:rPr>
              <a:t>Мониторинг доступности медицинской помощи в стационарных условиях  в плановом порядке по профилю «эндокринологии» за 2019-2021г</a:t>
            </a:r>
            <a:r>
              <a:rPr lang="en-US" b="1" i="1" dirty="0" smtClean="0">
                <a:solidFill>
                  <a:schemeClr val="bg1"/>
                </a:solidFill>
                <a:latin typeface="Century Schoolbook" pitchFamily="18" charset="0"/>
                <a:cs typeface="Arial" pitchFamily="34" charset="0"/>
              </a:rPr>
              <a:t>.</a:t>
            </a:r>
            <a:r>
              <a:rPr lang="ru-RU" b="1" i="1" dirty="0" smtClean="0">
                <a:solidFill>
                  <a:schemeClr val="bg1"/>
                </a:solidFill>
                <a:latin typeface="Century Schoolbook" pitchFamily="18" charset="0"/>
                <a:cs typeface="Arial" pitchFamily="34" charset="0"/>
              </a:rPr>
              <a:t>г. </a:t>
            </a:r>
            <a:endParaRPr lang="ru-RU" b="1" i="1" dirty="0" smtClean="0">
              <a:solidFill>
                <a:schemeClr val="bg1"/>
              </a:solidFill>
              <a:latin typeface="Century Schoolbook" pitchFamily="18" charset="0"/>
            </a:endParaRPr>
          </a:p>
          <a:p>
            <a:pPr algn="r">
              <a:buNone/>
            </a:pPr>
            <a:r>
              <a:rPr lang="ru-RU" b="1" i="1" dirty="0" smtClean="0">
                <a:solidFill>
                  <a:schemeClr val="bg1"/>
                </a:solidFill>
                <a:latin typeface="Century Schoolbook" pitchFamily="18" charset="0"/>
                <a:cs typeface="Arial" pitchFamily="34" charset="0"/>
              </a:rPr>
              <a:t> </a:t>
            </a:r>
            <a:endParaRPr lang="ru-RU" b="1" i="1" dirty="0">
              <a:solidFill>
                <a:schemeClr val="bg1"/>
              </a:solidFill>
              <a:latin typeface="Century Schoolbook" pitchFamily="18" charset="0"/>
            </a:endParaRPr>
          </a:p>
        </p:txBody>
      </p:sp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1376736809"/>
              </p:ext>
            </p:extLst>
          </p:nvPr>
        </p:nvGraphicFramePr>
        <p:xfrm>
          <a:off x="285720" y="803659"/>
          <a:ext cx="8715436" cy="41255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86458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sz="quarter" idx="15"/>
            <p:extLst>
              <p:ext uri="{D42A27DB-BD31-4B8C-83A1-F6EECF244321}">
                <p14:modId xmlns:p14="http://schemas.microsoft.com/office/powerpoint/2010/main" val="3224213050"/>
              </p:ext>
            </p:extLst>
          </p:nvPr>
        </p:nvGraphicFramePr>
        <p:xfrm>
          <a:off x="238126" y="735806"/>
          <a:ext cx="8572499" cy="39957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Текст 2"/>
          <p:cNvSpPr txBox="1">
            <a:spLocks/>
          </p:cNvSpPr>
          <p:nvPr/>
        </p:nvSpPr>
        <p:spPr>
          <a:xfrm>
            <a:off x="0" y="0"/>
            <a:ext cx="9144000" cy="58934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68580" tIns="34290" rIns="68580" bIns="34290" anchor="ctr">
            <a:noAutofit/>
          </a:bodyPr>
          <a:lstStyle/>
          <a:p>
            <a:pPr algn="r">
              <a:buNone/>
            </a:pPr>
            <a:r>
              <a:rPr lang="ru-RU" b="1" i="1" dirty="0">
                <a:solidFill>
                  <a:schemeClr val="bg1"/>
                </a:solidFill>
                <a:latin typeface="Century Schoolbook" pitchFamily="18" charset="0"/>
                <a:cs typeface="Arial" pitchFamily="34" charset="0"/>
              </a:rPr>
              <a:t>Оказание медицинской помощи в стационарных условиях </a:t>
            </a:r>
            <a:endParaRPr lang="ru-RU" b="1" i="1" dirty="0" smtClean="0">
              <a:solidFill>
                <a:schemeClr val="bg1"/>
              </a:solidFill>
              <a:latin typeface="Century Schoolbook" pitchFamily="18" charset="0"/>
              <a:cs typeface="Arial" pitchFamily="34" charset="0"/>
            </a:endParaRPr>
          </a:p>
          <a:p>
            <a:pPr algn="r">
              <a:buNone/>
            </a:pPr>
            <a:r>
              <a:rPr lang="ru-RU" b="1" i="1" dirty="0" smtClean="0">
                <a:solidFill>
                  <a:schemeClr val="bg1"/>
                </a:solidFill>
                <a:latin typeface="Century Schoolbook" pitchFamily="18" charset="0"/>
                <a:cs typeface="Arial" pitchFamily="34" charset="0"/>
              </a:rPr>
              <a:t>по </a:t>
            </a:r>
            <a:r>
              <a:rPr lang="ru-RU" b="1" i="1" dirty="0">
                <a:solidFill>
                  <a:schemeClr val="bg1"/>
                </a:solidFill>
                <a:latin typeface="Century Schoolbook" pitchFamily="18" charset="0"/>
                <a:cs typeface="Arial" pitchFamily="34" charset="0"/>
              </a:rPr>
              <a:t>профилю «Онкология» за 2019-2022 годы</a:t>
            </a:r>
            <a:endParaRPr lang="ru-RU" b="1" i="1" dirty="0">
              <a:solidFill>
                <a:schemeClr val="bg1"/>
              </a:solidFill>
              <a:latin typeface="Century Schoolbook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2401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100" dirty="0" smtClean="0"/>
              <a:t>Новации в системе ОМС в 2022 году</a:t>
            </a:r>
            <a:endParaRPr lang="ru-RU" sz="2100" dirty="0"/>
          </a:p>
        </p:txBody>
      </p:sp>
      <p:sp>
        <p:nvSpPr>
          <p:cNvPr id="3" name="TextBox 2"/>
          <p:cNvSpPr txBox="1"/>
          <p:nvPr/>
        </p:nvSpPr>
        <p:spPr>
          <a:xfrm>
            <a:off x="281940" y="1043940"/>
            <a:ext cx="8686800" cy="40780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1100" dirty="0" smtClean="0"/>
              <a:t>С принятием Федерального закона от 06.12.2021 №405-ФЗ «О внесении изменений  в Федеральный закон «Об обязательном медицинском страховании в Российской Федерации» с 2022года:</a:t>
            </a:r>
            <a:endParaRPr lang="ru-RU" sz="11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9540" y="1409700"/>
            <a:ext cx="2694342" cy="38862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1200" dirty="0" smtClean="0"/>
              <a:t>Финансирование в системе ОМС</a:t>
            </a:r>
            <a:endParaRPr lang="ru-RU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129540" y="1798320"/>
            <a:ext cx="2721235" cy="2839239"/>
          </a:xfrm>
          <a:prstGeom prst="rect">
            <a:avLst/>
          </a:prstGeom>
          <a:solidFill>
            <a:schemeClr val="bg2"/>
          </a:solidFill>
        </p:spPr>
        <p:txBody>
          <a:bodyPr wrap="square" lIns="68580" tIns="34290" rIns="68580" bIns="34290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900" dirty="0" smtClean="0"/>
              <a:t>Функции по учету взносов страхователей переданы Федеральному фонду и ФОИВ по контролю и надзору в области налогов и сборов;</a:t>
            </a:r>
          </a:p>
          <a:p>
            <a:pPr algn="just">
              <a:buFont typeface="Arial" pitchFamily="34" charset="0"/>
              <a:buChar char="•"/>
            </a:pPr>
            <a:r>
              <a:rPr lang="ru-RU" sz="900" dirty="0" smtClean="0"/>
              <a:t>Снято ограничение на предельный размер нормированного страхового запаса территориальных фондов обязательного медицинского страхования;</a:t>
            </a:r>
          </a:p>
          <a:p>
            <a:pPr algn="just">
              <a:buFont typeface="Arial" pitchFamily="34" charset="0"/>
              <a:buChar char="•"/>
            </a:pPr>
            <a:r>
              <a:rPr lang="ru-RU" sz="900" dirty="0" smtClean="0"/>
              <a:t>Изменение структуры формирования средств НСЗ ТФОМС на финансовое обеспечение мероприятий по организации ДПО, приобретению и ремонту оборудования;</a:t>
            </a:r>
          </a:p>
          <a:p>
            <a:pPr algn="just">
              <a:buFont typeface="Arial" pitchFamily="34" charset="0"/>
              <a:buChar char="•"/>
            </a:pPr>
            <a:r>
              <a:rPr lang="ru-RU" sz="900" dirty="0" smtClean="0"/>
              <a:t>Обеспечена прозрачность процедур межтерриториальных расчетов за счет автоматического формирования отчетной информации в сфере ОМС;</a:t>
            </a:r>
          </a:p>
          <a:p>
            <a:pPr algn="just">
              <a:buFont typeface="Arial" pitchFamily="34" charset="0"/>
              <a:buChar char="•"/>
            </a:pPr>
            <a:r>
              <a:rPr lang="ru-RU" sz="900" dirty="0" smtClean="0"/>
              <a:t>Продлены до 2024 года выплаты медицинским работникам за выявление онкологических заболеваний во время диспансеризации и профилактических осмотров</a:t>
            </a:r>
          </a:p>
          <a:p>
            <a:pPr algn="just">
              <a:buFont typeface="Arial" pitchFamily="34" charset="0"/>
              <a:buChar char="•"/>
            </a:pPr>
            <a:endParaRPr lang="ru-RU" sz="9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998693" y="1417321"/>
            <a:ext cx="3153335" cy="3886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1200" dirty="0" smtClean="0"/>
              <a:t>Информирование и сопровождение застрахованных </a:t>
            </a:r>
            <a:r>
              <a:rPr lang="ru-RU" dirty="0" smtClean="0"/>
              <a:t>лиц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347012" y="1440181"/>
            <a:ext cx="2697928" cy="4038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1200" dirty="0" smtClean="0"/>
              <a:t>Информатизация системы ОМС</a:t>
            </a:r>
            <a:endParaRPr lang="ru-RU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2965077" y="1830583"/>
            <a:ext cx="3180230" cy="2700739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900" dirty="0" smtClean="0"/>
              <a:t> Автоматическое информирование о медицинской помощи, предоставленной застрахованному лицу и его несовершеннолетним детям, в том числе информирование о результатах контрольно-экспертных мероприятий, посредством нового сервиса уведомлений в рамках проекта «Цифровые сервисы ОМС» на едином портале государственных и муниципальных услуг (ЕПГУ)</a:t>
            </a:r>
          </a:p>
          <a:p>
            <a:pPr algn="just">
              <a:buFont typeface="Arial" pitchFamily="34" charset="0"/>
              <a:buChar char="•"/>
            </a:pPr>
            <a:endParaRPr lang="ru-RU" sz="900" dirty="0" smtClean="0"/>
          </a:p>
          <a:p>
            <a:pPr algn="just">
              <a:buFont typeface="Arial" pitchFamily="34" charset="0"/>
              <a:buChar char="•"/>
            </a:pPr>
            <a:r>
              <a:rPr lang="ru-RU" sz="900" dirty="0" smtClean="0"/>
              <a:t>Информационное сопровождение процесса углубленной диспансеризации посредством реализации возможности страховому представителю страховой медицинской организации на ЕПГУ записать пациента в медицинскую организацию для прохождения диспансеризации.</a:t>
            </a:r>
          </a:p>
          <a:p>
            <a:pPr algn="just">
              <a:buFont typeface="Arial" pitchFamily="34" charset="0"/>
              <a:buChar char="•"/>
            </a:pPr>
            <a:endParaRPr lang="ru-RU" sz="900" dirty="0" smtClean="0"/>
          </a:p>
          <a:p>
            <a:pPr algn="just">
              <a:buFont typeface="Arial" pitchFamily="34" charset="0"/>
              <a:buChar char="•"/>
            </a:pPr>
            <a:r>
              <a:rPr lang="ru-RU" sz="900" dirty="0" smtClean="0"/>
              <a:t>Смена страховой медицинской организации. При смене региона проживания, если гражданин не обратился с заявлением о замене СМО, он будет застрахован в той же компании, что и ранее. В случае отсутствия филиала СМО, выбор новой компании будет осуществлять ТФОМС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333564" y="1863667"/>
            <a:ext cx="2702859" cy="256224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900" dirty="0" smtClean="0"/>
              <a:t>Вводится цифровая форма полиса обязательного медицинского страхования (с 01.07.2021)</a:t>
            </a:r>
          </a:p>
          <a:p>
            <a:endParaRPr lang="ru-RU" sz="900" dirty="0" smtClean="0"/>
          </a:p>
          <a:p>
            <a:endParaRPr lang="ru-RU" sz="900" dirty="0" smtClean="0"/>
          </a:p>
          <a:p>
            <a:pPr algn="just">
              <a:buFont typeface="Arial" pitchFamily="34" charset="0"/>
              <a:buChar char="•"/>
            </a:pPr>
            <a:r>
              <a:rPr lang="ru-RU" sz="900" dirty="0" smtClean="0"/>
              <a:t>Уточнен порядок ведения персонифицированного учета, в том числе сведений о застрахованных лицах и оказанной медицинской помощи</a:t>
            </a:r>
          </a:p>
          <a:p>
            <a:pPr algn="just"/>
            <a:endParaRPr lang="ru-RU" sz="900" dirty="0" smtClean="0"/>
          </a:p>
          <a:p>
            <a:pPr algn="just">
              <a:buFont typeface="Arial" pitchFamily="34" charset="0"/>
              <a:buChar char="•"/>
            </a:pPr>
            <a:r>
              <a:rPr lang="ru-RU" sz="900" dirty="0" smtClean="0"/>
              <a:t>До 90% документооборота по оплате медицинской помощи переводится в цифровой формат</a:t>
            </a:r>
          </a:p>
          <a:p>
            <a:pPr algn="just"/>
            <a:endParaRPr lang="ru-RU" sz="900" dirty="0" smtClean="0"/>
          </a:p>
          <a:p>
            <a:pPr algn="just">
              <a:buFont typeface="Arial" pitchFamily="34" charset="0"/>
              <a:buChar char="•"/>
            </a:pPr>
            <a:r>
              <a:rPr lang="ru-RU" sz="900" dirty="0" smtClean="0"/>
              <a:t>Формирование и заключение тарифных соглашений в форме электронного документа</a:t>
            </a:r>
          </a:p>
          <a:p>
            <a:pPr algn="just">
              <a:buFont typeface="Arial" pitchFamily="34" charset="0"/>
              <a:buChar char="•"/>
            </a:pPr>
            <a:r>
              <a:rPr lang="ru-RU" sz="900" dirty="0" smtClean="0"/>
              <a:t>Ведение территориального реестра экспертов качества медицинской помощи в ГИС ОМС, включая заключение договора</a:t>
            </a:r>
          </a:p>
          <a:p>
            <a:pPr algn="just"/>
            <a:endParaRPr lang="ru-RU" sz="900" dirty="0" smtClean="0"/>
          </a:p>
          <a:p>
            <a:endParaRPr lang="ru-RU" sz="9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66267" y="191530"/>
            <a:ext cx="512162" cy="5121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5BD6A649-392D-4A81-BA3D-3BAB479528DD}"/>
              </a:ext>
            </a:extLst>
          </p:cNvPr>
          <p:cNvSpPr/>
          <p:nvPr/>
        </p:nvSpPr>
        <p:spPr>
          <a:xfrm>
            <a:off x="389238" y="172995"/>
            <a:ext cx="85085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Новации Программы государственных гарантий с 2022 года</a:t>
            </a:r>
            <a:endParaRPr lang="ru-RU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FF5B38B2-DA63-466A-8146-3B42A9D35E5D}"/>
              </a:ext>
            </a:extLst>
          </p:cNvPr>
          <p:cNvSpPr/>
          <p:nvPr/>
        </p:nvSpPr>
        <p:spPr>
          <a:xfrm>
            <a:off x="254260" y="554120"/>
            <a:ext cx="501316" cy="34160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="" xmlns:a16="http://schemas.microsoft.com/office/drawing/2014/main" id="{78C8C60D-845E-4C43-A10B-9264C3AB4295}"/>
              </a:ext>
            </a:extLst>
          </p:cNvPr>
          <p:cNvSpPr/>
          <p:nvPr/>
        </p:nvSpPr>
        <p:spPr>
          <a:xfrm>
            <a:off x="296818" y="1181155"/>
            <a:ext cx="482780" cy="34160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="" xmlns:a16="http://schemas.microsoft.com/office/drawing/2014/main" id="{9FC197BB-02D1-4EBA-B5A4-0FCE3F063FD1}"/>
              </a:ext>
            </a:extLst>
          </p:cNvPr>
          <p:cNvSpPr/>
          <p:nvPr/>
        </p:nvSpPr>
        <p:spPr>
          <a:xfrm>
            <a:off x="286619" y="1791228"/>
            <a:ext cx="474360" cy="34160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="" xmlns:a16="http://schemas.microsoft.com/office/drawing/2014/main" id="{9FC197BB-02D1-4EBA-B5A4-0FCE3F063FD1}"/>
              </a:ext>
            </a:extLst>
          </p:cNvPr>
          <p:cNvSpPr/>
          <p:nvPr/>
        </p:nvSpPr>
        <p:spPr>
          <a:xfrm>
            <a:off x="237460" y="2879119"/>
            <a:ext cx="481675" cy="34160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95095" y="1204698"/>
            <a:ext cx="222646" cy="3192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2900" dirty="0">
                <a:solidFill>
                  <a:schemeClr val="tx1"/>
                </a:solidFill>
                <a:latin typeface="Times New Roman" panose="02020603050405020304" pitchFamily="18" charset="0"/>
                <a:ea typeface="BatangChe" panose="02030609000101010101" pitchFamily="49" charset="-127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390012" y="578525"/>
            <a:ext cx="222646" cy="3192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2900" dirty="0">
                <a:solidFill>
                  <a:schemeClr val="tx1"/>
                </a:solidFill>
                <a:latin typeface="Times New Roman" panose="02020603050405020304" pitchFamily="18" charset="0"/>
                <a:ea typeface="BatangChe" panose="02030609000101010101" pitchFamily="49" charset="-127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428514" y="1820949"/>
            <a:ext cx="222646" cy="3192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2900" dirty="0">
                <a:solidFill>
                  <a:schemeClr val="tx1"/>
                </a:solidFill>
                <a:latin typeface="Times New Roman" panose="02020603050405020304" pitchFamily="18" charset="0"/>
                <a:ea typeface="BatangChe" panose="02030609000101010101" pitchFamily="49" charset="-127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408547" y="2901424"/>
            <a:ext cx="222646" cy="3192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2900" dirty="0">
                <a:solidFill>
                  <a:schemeClr val="tx1"/>
                </a:solidFill>
                <a:latin typeface="Times New Roman" panose="02020603050405020304" pitchFamily="18" charset="0"/>
                <a:ea typeface="BatangChe" panose="02030609000101010101" pitchFamily="49" charset="-127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45" name="Прямоугольник 44">
            <a:extLst>
              <a:ext uri="{FF2B5EF4-FFF2-40B4-BE49-F238E27FC236}">
                <a16:creationId xmlns="" xmlns:a16="http://schemas.microsoft.com/office/drawing/2014/main" id="{ABA1B3F5-0C17-4D1C-9C44-A82C9FBD2342}"/>
              </a:ext>
            </a:extLst>
          </p:cNvPr>
          <p:cNvSpPr/>
          <p:nvPr/>
        </p:nvSpPr>
        <p:spPr>
          <a:xfrm flipH="1">
            <a:off x="687478" y="554120"/>
            <a:ext cx="45719" cy="3416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sz="12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822352" y="1680522"/>
            <a:ext cx="80651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Диагностика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COVID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-19 выведена за пределы подушевого норматива финансирования в амбулаторных условиях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Установлены показания  для проведения тестирования методом ПЦР за счет средств ОМС: наличие симптомов ОРВИ, не исключающих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COVID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-19; наличие новой коронавирусной инфекции, в т.ч. для оценки результатов проводимого лечения; положительный результат экспресс-теста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97011" y="2835163"/>
            <a:ext cx="79272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перечень ВМП-1 (ОМС) добавлено 2 метода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профилю «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сердечно-сосудистая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хирургия» – коронарные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ангиопластика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стентирование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сочетании с внутрисосудистой визуализацией (330,6 тыс.руб. за случай) и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эндоваскулярная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тромбэкстракция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при  остром ишемическом инсульте (726,4 тыс. руб.). </a:t>
            </a:r>
          </a:p>
          <a:p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ВМП-2 (бюджет) расширился на 5 методов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827903" y="551142"/>
            <a:ext cx="81468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в составе нормированного страхового запаса в бюджете Федерального фонда ОМС резерва на финансовое обеспечение территориальных программ ОМС в случае чрезвычайных ситуаций  по решениям Правительства РФ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246408" y="462536"/>
            <a:ext cx="8784976" cy="0"/>
          </a:xfrm>
          <a:prstGeom prst="line">
            <a:avLst/>
          </a:prstGeom>
          <a:ln w="5715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957649" y="1104432"/>
            <a:ext cx="81863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Углубленная диспансеризация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застрахованных лиц, перенесших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COVID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-19,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выведена за пределы подушевого норматива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финансирования. Установлен средний финансовый норматив на один случай УД в размере 1 017,5 руб.</a:t>
            </a: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 flipV="1">
            <a:off x="259492" y="1087395"/>
            <a:ext cx="8748584" cy="24713"/>
          </a:xfrm>
          <a:prstGeom prst="line">
            <a:avLst/>
          </a:prstGeom>
          <a:ln w="19050"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259830" y="1639688"/>
            <a:ext cx="8784976" cy="0"/>
          </a:xfrm>
          <a:prstGeom prst="line">
            <a:avLst/>
          </a:prstGeom>
          <a:ln w="19050"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191868" y="2676125"/>
            <a:ext cx="8784976" cy="0"/>
          </a:xfrm>
          <a:prstGeom prst="line">
            <a:avLst/>
          </a:prstGeom>
          <a:ln w="19050"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>
            <a:extLst>
              <a:ext uri="{FF2B5EF4-FFF2-40B4-BE49-F238E27FC236}">
                <a16:creationId xmlns="" xmlns:a16="http://schemas.microsoft.com/office/drawing/2014/main" id="{9FC197BB-02D1-4EBA-B5A4-0FCE3F063FD1}"/>
              </a:ext>
            </a:extLst>
          </p:cNvPr>
          <p:cNvSpPr/>
          <p:nvPr/>
        </p:nvSpPr>
        <p:spPr>
          <a:xfrm>
            <a:off x="250675" y="3854880"/>
            <a:ext cx="481675" cy="34160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09404" y="3871008"/>
            <a:ext cx="222646" cy="3192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2900" dirty="0">
                <a:solidFill>
                  <a:schemeClr val="tx1"/>
                </a:solidFill>
                <a:latin typeface="Times New Roman" panose="02020603050405020304" pitchFamily="18" charset="0"/>
                <a:ea typeface="BatangChe" panose="02030609000101010101" pitchFamily="49" charset="-127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61911" y="3735474"/>
            <a:ext cx="80867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Впервые в 2022 году   установлен перечень «уникальных» методов лечения, получивший название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ВМП-3.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уникальный перечень вошли 8 методов, применяемых в сердечно-сосудистой хирургии и при трансплантации органов, которые вправе оказывать только федеральные медицинские организации. 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>
            <a:off x="149477" y="3663785"/>
            <a:ext cx="8784976" cy="0"/>
          </a:xfrm>
          <a:prstGeom prst="line">
            <a:avLst/>
          </a:prstGeom>
          <a:ln w="19050"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Прямоугольник 42">
            <a:extLst>
              <a:ext uri="{FF2B5EF4-FFF2-40B4-BE49-F238E27FC236}">
                <a16:creationId xmlns="" xmlns:a16="http://schemas.microsoft.com/office/drawing/2014/main" id="{ABA1B3F5-0C17-4D1C-9C44-A82C9FBD2342}"/>
              </a:ext>
            </a:extLst>
          </p:cNvPr>
          <p:cNvSpPr/>
          <p:nvPr/>
        </p:nvSpPr>
        <p:spPr>
          <a:xfrm flipH="1">
            <a:off x="716310" y="1188433"/>
            <a:ext cx="45719" cy="3416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sz="12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Прямоугольник 43">
            <a:extLst>
              <a:ext uri="{FF2B5EF4-FFF2-40B4-BE49-F238E27FC236}">
                <a16:creationId xmlns="" xmlns:a16="http://schemas.microsoft.com/office/drawing/2014/main" id="{ABA1B3F5-0C17-4D1C-9C44-A82C9FBD2342}"/>
              </a:ext>
            </a:extLst>
          </p:cNvPr>
          <p:cNvSpPr/>
          <p:nvPr/>
        </p:nvSpPr>
        <p:spPr>
          <a:xfrm flipH="1">
            <a:off x="708073" y="1791855"/>
            <a:ext cx="45719" cy="3416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sz="12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Прямоугольник 50">
            <a:extLst>
              <a:ext uri="{FF2B5EF4-FFF2-40B4-BE49-F238E27FC236}">
                <a16:creationId xmlns="" xmlns:a16="http://schemas.microsoft.com/office/drawing/2014/main" id="{ABA1B3F5-0C17-4D1C-9C44-A82C9FBD2342}"/>
              </a:ext>
            </a:extLst>
          </p:cNvPr>
          <p:cNvSpPr/>
          <p:nvPr/>
        </p:nvSpPr>
        <p:spPr>
          <a:xfrm flipH="1">
            <a:off x="658646" y="2897785"/>
            <a:ext cx="45719" cy="3416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sz="12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Прямоугольник 52">
            <a:extLst>
              <a:ext uri="{FF2B5EF4-FFF2-40B4-BE49-F238E27FC236}">
                <a16:creationId xmlns="" xmlns:a16="http://schemas.microsoft.com/office/drawing/2014/main" id="{ABA1B3F5-0C17-4D1C-9C44-A82C9FBD2342}"/>
              </a:ext>
            </a:extLst>
          </p:cNvPr>
          <p:cNvSpPr/>
          <p:nvPr/>
        </p:nvSpPr>
        <p:spPr>
          <a:xfrm flipH="1">
            <a:off x="689538" y="3867790"/>
            <a:ext cx="45719" cy="3416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sz="12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5" name="Рисунок 5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618838" y="0"/>
            <a:ext cx="420129" cy="438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17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5BD6A649-392D-4A81-BA3D-3BAB479528DD}"/>
              </a:ext>
            </a:extLst>
          </p:cNvPr>
          <p:cNvSpPr/>
          <p:nvPr/>
        </p:nvSpPr>
        <p:spPr>
          <a:xfrm>
            <a:off x="119720" y="97485"/>
            <a:ext cx="869057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b="1" kern="0" dirty="0">
                <a:solidFill>
                  <a:sysClr val="windowText" lastClr="000000"/>
                </a:solidFill>
                <a:latin typeface="Segoe UI" pitchFamily="34" charset="0"/>
                <a:cs typeface="Segoe UI" pitchFamily="34" charset="0"/>
              </a:rPr>
              <a:t>ИЗМЕНЕНИЯ </a:t>
            </a:r>
            <a:r>
              <a:rPr lang="ru-RU" b="1" kern="0" dirty="0" smtClean="0">
                <a:solidFill>
                  <a:sysClr val="windowText" lastClr="000000"/>
                </a:solidFill>
                <a:latin typeface="Segoe UI" pitchFamily="34" charset="0"/>
                <a:cs typeface="Segoe UI" pitchFamily="34" charset="0"/>
              </a:rPr>
              <a:t>В </a:t>
            </a:r>
            <a:r>
              <a:rPr lang="ru-RU" b="1" kern="0" dirty="0">
                <a:solidFill>
                  <a:sysClr val="windowText" lastClr="000000"/>
                </a:solidFill>
                <a:latin typeface="Segoe UI" pitchFamily="34" charset="0"/>
                <a:cs typeface="Segoe UI" pitchFamily="34" charset="0"/>
              </a:rPr>
              <a:t>РАМКАХ БАЗОВОЙ ПРОГРАММЫ </a:t>
            </a:r>
            <a:r>
              <a:rPr lang="ru-RU" b="1" kern="0" dirty="0" smtClean="0">
                <a:solidFill>
                  <a:sysClr val="windowText" lastClr="000000"/>
                </a:solidFill>
                <a:latin typeface="Segoe UI" pitchFamily="34" charset="0"/>
                <a:cs typeface="Segoe UI" pitchFamily="34" charset="0"/>
              </a:rPr>
              <a:t>ОМС В 2022 ГОДУ </a:t>
            </a:r>
            <a:endParaRPr lang="ru-RU" b="1" kern="0" dirty="0">
              <a:solidFill>
                <a:sysClr val="windowText" lastClr="000000"/>
              </a:solidFill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11" name="Скругленный прямоугольник 6">
            <a:extLst>
              <a:ext uri="{FF2B5EF4-FFF2-40B4-BE49-F238E27FC236}">
                <a16:creationId xmlns="" xmlns:a16="http://schemas.microsoft.com/office/drawing/2014/main" id="{2F7F27A3-4E0B-479C-A716-3151F4244F65}"/>
              </a:ext>
            </a:extLst>
          </p:cNvPr>
          <p:cNvSpPr/>
          <p:nvPr/>
        </p:nvSpPr>
        <p:spPr>
          <a:xfrm>
            <a:off x="119720" y="730518"/>
            <a:ext cx="8913246" cy="23709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 АМБУЛАТОРНЫХ УСЛОВИЯХ:</a:t>
            </a:r>
          </a:p>
        </p:txBody>
      </p:sp>
      <p:sp>
        <p:nvSpPr>
          <p:cNvPr id="12" name="Скругленный прямоугольник 6">
            <a:extLst>
              <a:ext uri="{FF2B5EF4-FFF2-40B4-BE49-F238E27FC236}">
                <a16:creationId xmlns="" xmlns:a16="http://schemas.microsoft.com/office/drawing/2014/main" id="{C4F29F87-1CD0-4893-8ADF-6C7EC3B2D40F}"/>
              </a:ext>
            </a:extLst>
          </p:cNvPr>
          <p:cNvSpPr/>
          <p:nvPr/>
        </p:nvSpPr>
        <p:spPr>
          <a:xfrm>
            <a:off x="119720" y="1038238"/>
            <a:ext cx="8913246" cy="122051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80000"/>
              </a:lnSpc>
            </a:pPr>
            <a:r>
              <a:rPr lang="ru-RU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Впервые</a:t>
            </a:r>
            <a:r>
              <a:rPr lang="ru-RU" sz="12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установлены на 2022 год:</a:t>
            </a:r>
          </a:p>
          <a:p>
            <a:pPr marL="171450" indent="-171450" algn="l">
              <a:lnSpc>
                <a:spcPct val="80000"/>
              </a:lnSpc>
              <a:buFontTx/>
              <a:buChar char="-"/>
            </a:pPr>
            <a:endParaRPr lang="ru-RU" sz="12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171450" indent="-171450" algn="l">
              <a:lnSpc>
                <a:spcPct val="80000"/>
              </a:lnSpc>
              <a:buFontTx/>
              <a:buChar char="-"/>
            </a:pPr>
            <a:r>
              <a:rPr lang="ru-RU" sz="12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средний норматив финансовых затрат </a:t>
            </a:r>
            <a:r>
              <a:rPr lang="ru-RU" sz="1200" b="1" u="sng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для проведения углубленной диспансеризации</a:t>
            </a:r>
            <a:r>
              <a:rPr lang="ru-RU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2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– </a:t>
            </a:r>
            <a:r>
              <a:rPr lang="ru-RU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1 017,5 рублей</a:t>
            </a:r>
            <a:r>
              <a:rPr lang="ru-RU" sz="12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;</a:t>
            </a:r>
          </a:p>
          <a:p>
            <a:pPr marL="171450" indent="-171450" algn="l">
              <a:lnSpc>
                <a:spcPct val="80000"/>
              </a:lnSpc>
              <a:buFontTx/>
              <a:buChar char="-"/>
            </a:pPr>
            <a:endParaRPr lang="ru-RU" sz="12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171450" indent="-171450" algn="l">
              <a:lnSpc>
                <a:spcPct val="80000"/>
              </a:lnSpc>
              <a:buFontTx/>
              <a:buChar char="-"/>
            </a:pPr>
            <a:r>
              <a:rPr lang="ru-RU" sz="12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средний норматив объема медицинской помощи и средний норматив финансовых затрат </a:t>
            </a:r>
            <a:r>
              <a:rPr lang="ru-RU" sz="1200" b="1" u="sng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для обращения по заболеванию при оказании медицинской помощи по профилю «Медицинская реабилитация»</a:t>
            </a:r>
            <a:r>
              <a:rPr lang="ru-RU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2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–</a:t>
            </a:r>
            <a:r>
              <a:rPr lang="ru-RU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0,00287 комплексных посещений 18 438,4 рублей.</a:t>
            </a:r>
          </a:p>
        </p:txBody>
      </p:sp>
      <p:sp>
        <p:nvSpPr>
          <p:cNvPr id="13" name="Скругленный прямоугольник 6">
            <a:extLst>
              <a:ext uri="{FF2B5EF4-FFF2-40B4-BE49-F238E27FC236}">
                <a16:creationId xmlns="" xmlns:a16="http://schemas.microsoft.com/office/drawing/2014/main" id="{438E8917-E661-486E-827B-2840E9C70625}"/>
              </a:ext>
            </a:extLst>
          </p:cNvPr>
          <p:cNvSpPr/>
          <p:nvPr/>
        </p:nvSpPr>
        <p:spPr>
          <a:xfrm>
            <a:off x="119719" y="2320131"/>
            <a:ext cx="4373902" cy="23709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 СТАЦИОНАРНЫХ УСЛОВИЯХ:</a:t>
            </a:r>
          </a:p>
        </p:txBody>
      </p:sp>
      <p:sp>
        <p:nvSpPr>
          <p:cNvPr id="14" name="Скругленный прямоугольник 6">
            <a:extLst>
              <a:ext uri="{FF2B5EF4-FFF2-40B4-BE49-F238E27FC236}">
                <a16:creationId xmlns="" xmlns:a16="http://schemas.microsoft.com/office/drawing/2014/main" id="{5D99B99B-FE93-4E1E-B7A7-FDF3973345EA}"/>
              </a:ext>
            </a:extLst>
          </p:cNvPr>
          <p:cNvSpPr/>
          <p:nvPr/>
        </p:nvSpPr>
        <p:spPr>
          <a:xfrm>
            <a:off x="4650379" y="2317411"/>
            <a:ext cx="4373902" cy="23709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 УСЛОВИЯХ ДНЕВНОГО СТАЦИОНАРА: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="" xmlns:a16="http://schemas.microsoft.com/office/drawing/2014/main" id="{5B89220F-68E6-4F96-938D-6BF0FDDD78D4}"/>
              </a:ext>
            </a:extLst>
          </p:cNvPr>
          <p:cNvGraphicFramePr>
            <a:graphicFrameLocks noGrp="1"/>
          </p:cNvGraphicFramePr>
          <p:nvPr/>
        </p:nvGraphicFramePr>
        <p:xfrm>
          <a:off x="119718" y="2622987"/>
          <a:ext cx="4373901" cy="2455658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741739">
                  <a:extLst>
                    <a:ext uri="{9D8B030D-6E8A-4147-A177-3AD203B41FA5}">
                      <a16:colId xmlns="" xmlns:a16="http://schemas.microsoft.com/office/drawing/2014/main" val="2549243169"/>
                    </a:ext>
                  </a:extLst>
                </a:gridCol>
                <a:gridCol w="907869">
                  <a:extLst>
                    <a:ext uri="{9D8B030D-6E8A-4147-A177-3AD203B41FA5}">
                      <a16:colId xmlns="" xmlns:a16="http://schemas.microsoft.com/office/drawing/2014/main" val="2319413150"/>
                    </a:ext>
                  </a:extLst>
                </a:gridCol>
                <a:gridCol w="783771">
                  <a:extLst>
                    <a:ext uri="{9D8B030D-6E8A-4147-A177-3AD203B41FA5}">
                      <a16:colId xmlns="" xmlns:a16="http://schemas.microsoft.com/office/drawing/2014/main" val="1493728780"/>
                    </a:ext>
                  </a:extLst>
                </a:gridCol>
                <a:gridCol w="940522">
                  <a:extLst>
                    <a:ext uri="{9D8B030D-6E8A-4147-A177-3AD203B41FA5}">
                      <a16:colId xmlns="" xmlns:a16="http://schemas.microsoft.com/office/drawing/2014/main" val="636920612"/>
                    </a:ext>
                  </a:extLst>
                </a:gridCol>
              </a:tblGrid>
              <a:tr h="477462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</a:rPr>
                        <a:t>Норматив финансовых затрат </a:t>
                      </a:r>
                      <a:endParaRPr lang="ru-RU" sz="1100" dirty="0"/>
                    </a:p>
                  </a:txBody>
                  <a:tcPr marL="72000" marR="72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100" dirty="0"/>
                        <a:t>2021 год, рублей</a:t>
                      </a:r>
                    </a:p>
                  </a:txBody>
                  <a:tcPr marL="72000" marR="72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100" dirty="0"/>
                        <a:t>2022 год, рублей</a:t>
                      </a:r>
                    </a:p>
                  </a:txBody>
                  <a:tcPr marL="72000" marR="72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100" dirty="0"/>
                        <a:t>Рост/</a:t>
                      </a:r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100" dirty="0"/>
                        <a:t>снижение, %</a:t>
                      </a:r>
                    </a:p>
                  </a:txBody>
                  <a:tcPr marL="72000" marR="72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0957482"/>
                  </a:ext>
                </a:extLst>
              </a:tr>
              <a:tr h="348659">
                <a:tc>
                  <a:txBody>
                    <a:bodyPr/>
                    <a:lstStyle/>
                    <a:p>
                      <a:pPr algn="l">
                        <a:lnSpc>
                          <a:spcPct val="80000"/>
                        </a:lnSpc>
                      </a:pPr>
                      <a:r>
                        <a:rPr lang="ru-RU" sz="11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СМП, в т.ч.</a:t>
                      </a:r>
                    </a:p>
                    <a:p>
                      <a:pPr algn="l">
                        <a:lnSpc>
                          <a:spcPct val="80000"/>
                        </a:lnSpc>
                      </a:pPr>
                      <a:r>
                        <a:rPr lang="ru-RU" sz="11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ВМП, в т.ч.:</a:t>
                      </a:r>
                      <a:endParaRPr lang="ru-RU" sz="1100" b="1" dirty="0"/>
                    </a:p>
                  </a:txBody>
                  <a:tcPr marL="72000" marR="72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100" b="1" dirty="0"/>
                        <a:t>37 382,3</a:t>
                      </a:r>
                    </a:p>
                  </a:txBody>
                  <a:tcPr marL="72000" marR="72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100" b="1" dirty="0"/>
                        <a:t>38 903,1</a:t>
                      </a:r>
                    </a:p>
                  </a:txBody>
                  <a:tcPr marL="72000" marR="72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100" b="1" dirty="0"/>
                        <a:t>4,1</a:t>
                      </a:r>
                    </a:p>
                  </a:txBody>
                  <a:tcPr marL="72000" marR="72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54515312"/>
                  </a:ext>
                </a:extLst>
              </a:tr>
              <a:tr h="247661">
                <a:tc>
                  <a:txBody>
                    <a:bodyPr/>
                    <a:lstStyle/>
                    <a:p>
                      <a:pPr algn="l">
                        <a:lnSpc>
                          <a:spcPct val="80000"/>
                        </a:lnSpc>
                      </a:pPr>
                      <a:r>
                        <a:rPr lang="ru-RU" sz="1100" dirty="0"/>
                        <a:t>ФГУ</a:t>
                      </a:r>
                    </a:p>
                  </a:txBody>
                  <a:tcPr marL="72000" marR="72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100" dirty="0"/>
                        <a:t>56 680,9</a:t>
                      </a:r>
                    </a:p>
                  </a:txBody>
                  <a:tcPr marL="72000" marR="72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100" dirty="0"/>
                        <a:t>57 981,8</a:t>
                      </a:r>
                    </a:p>
                  </a:txBody>
                  <a:tcPr marL="72000" marR="72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100" dirty="0"/>
                        <a:t>2,3</a:t>
                      </a:r>
                    </a:p>
                  </a:txBody>
                  <a:tcPr marL="72000" marR="72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30462226"/>
                  </a:ext>
                </a:extLst>
              </a:tr>
              <a:tr h="247661">
                <a:tc>
                  <a:txBody>
                    <a:bodyPr/>
                    <a:lstStyle/>
                    <a:p>
                      <a:pPr algn="l">
                        <a:lnSpc>
                          <a:spcPct val="80000"/>
                        </a:lnSpc>
                      </a:pPr>
                      <a:r>
                        <a:rPr lang="ru-RU" sz="1100" dirty="0"/>
                        <a:t>МО (без </a:t>
                      </a:r>
                      <a:r>
                        <a:rPr lang="ru-RU" sz="1100" dirty="0" smtClean="0"/>
                        <a:t>ФМО)</a:t>
                      </a:r>
                      <a:endParaRPr lang="ru-RU" sz="1100" dirty="0"/>
                    </a:p>
                  </a:txBody>
                  <a:tcPr marL="72000" marR="7200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100" dirty="0"/>
                        <a:t>36 086,5</a:t>
                      </a:r>
                    </a:p>
                  </a:txBody>
                  <a:tcPr marL="72000" marR="7200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100" dirty="0"/>
                        <a:t>37 314,5</a:t>
                      </a:r>
                    </a:p>
                  </a:txBody>
                  <a:tcPr marL="72000" marR="7200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100" dirty="0"/>
                        <a:t>3,4</a:t>
                      </a:r>
                    </a:p>
                  </a:txBody>
                  <a:tcPr marL="72000" marR="7200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45356525"/>
                  </a:ext>
                </a:extLst>
              </a:tr>
              <a:tr h="606265">
                <a:tc>
                  <a:txBody>
                    <a:bodyPr/>
                    <a:lstStyle/>
                    <a:p>
                      <a:pPr algn="l">
                        <a:lnSpc>
                          <a:spcPct val="80000"/>
                        </a:lnSpc>
                      </a:pPr>
                      <a:r>
                        <a:rPr lang="ru-RU" sz="11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т.ч. по профилю</a:t>
                      </a:r>
                    </a:p>
                    <a:p>
                      <a:pPr algn="l">
                        <a:lnSpc>
                          <a:spcPct val="80000"/>
                        </a:lnSpc>
                      </a:pPr>
                      <a:r>
                        <a:rPr lang="ru-RU" sz="11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«онкология», в т.ч. для</a:t>
                      </a:r>
                    </a:p>
                    <a:p>
                      <a:pPr algn="l">
                        <a:lnSpc>
                          <a:spcPct val="80000"/>
                        </a:lnSpc>
                      </a:pPr>
                      <a:r>
                        <a:rPr lang="ru-RU" sz="11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мед. помощи, оказываемой:</a:t>
                      </a:r>
                      <a:endParaRPr lang="ru-RU" sz="1100" b="1" dirty="0"/>
                    </a:p>
                  </a:txBody>
                  <a:tcPr marL="72000" marR="72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100" b="1" dirty="0"/>
                        <a:t>107 824,1</a:t>
                      </a:r>
                    </a:p>
                  </a:txBody>
                  <a:tcPr marL="72000" marR="72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100" b="1" dirty="0"/>
                        <a:t>102 700,1</a:t>
                      </a:r>
                    </a:p>
                  </a:txBody>
                  <a:tcPr marL="72000" marR="72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100" b="1" dirty="0"/>
                        <a:t>-4,8</a:t>
                      </a:r>
                    </a:p>
                  </a:txBody>
                  <a:tcPr marL="72000" marR="72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93769836"/>
                  </a:ext>
                </a:extLst>
              </a:tr>
              <a:tr h="247661">
                <a:tc>
                  <a:txBody>
                    <a:bodyPr/>
                    <a:lstStyle/>
                    <a:p>
                      <a:pPr algn="l">
                        <a:lnSpc>
                          <a:spcPct val="80000"/>
                        </a:lnSpc>
                      </a:pPr>
                      <a:r>
                        <a:rPr lang="ru-RU" sz="1100" dirty="0"/>
                        <a:t>ФГУ</a:t>
                      </a:r>
                    </a:p>
                  </a:txBody>
                  <a:tcPr marL="72000" marR="72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100" dirty="0"/>
                        <a:t>90 958,4</a:t>
                      </a:r>
                    </a:p>
                  </a:txBody>
                  <a:tcPr marL="72000" marR="72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100" dirty="0"/>
                        <a:t>114 979</a:t>
                      </a:r>
                    </a:p>
                  </a:txBody>
                  <a:tcPr marL="72000" marR="72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100" dirty="0"/>
                        <a:t>26,4</a:t>
                      </a:r>
                    </a:p>
                  </a:txBody>
                  <a:tcPr marL="72000" marR="72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79683459"/>
                  </a:ext>
                </a:extLst>
              </a:tr>
              <a:tr h="247661">
                <a:tc>
                  <a:txBody>
                    <a:bodyPr/>
                    <a:lstStyle/>
                    <a:p>
                      <a:pPr algn="l">
                        <a:lnSpc>
                          <a:spcPct val="80000"/>
                        </a:lnSpc>
                      </a:pPr>
                      <a:r>
                        <a:rPr lang="ru-RU" sz="1100" dirty="0"/>
                        <a:t>МО (без </a:t>
                      </a:r>
                      <a:r>
                        <a:rPr lang="ru-RU" sz="1100" dirty="0" smtClean="0"/>
                        <a:t>ФМО)</a:t>
                      </a:r>
                      <a:endParaRPr lang="ru-RU" sz="1100" dirty="0"/>
                    </a:p>
                  </a:txBody>
                  <a:tcPr marL="72000" marR="7200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100" dirty="0"/>
                        <a:t>109 758,2</a:t>
                      </a:r>
                    </a:p>
                  </a:txBody>
                  <a:tcPr marL="72000" marR="7200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100" dirty="0"/>
                        <a:t>101 250,1</a:t>
                      </a:r>
                    </a:p>
                  </a:txBody>
                  <a:tcPr marL="72000" marR="7200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100" dirty="0"/>
                        <a:t>-7,8</a:t>
                      </a:r>
                    </a:p>
                  </a:txBody>
                  <a:tcPr marL="72000" marR="7200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82161330"/>
                  </a:ext>
                </a:extLst>
              </a:tr>
            </a:tbl>
          </a:graphicData>
        </a:graphic>
      </p:graphicFrame>
      <p:graphicFrame>
        <p:nvGraphicFramePr>
          <p:cNvPr id="19" name="Таблица 2">
            <a:extLst>
              <a:ext uri="{FF2B5EF4-FFF2-40B4-BE49-F238E27FC236}">
                <a16:creationId xmlns="" xmlns:a16="http://schemas.microsoft.com/office/drawing/2014/main" id="{C90E3C89-D6A4-4362-A19F-B064148AD892}"/>
              </a:ext>
            </a:extLst>
          </p:cNvPr>
          <p:cNvGraphicFramePr>
            <a:graphicFrameLocks noGrp="1"/>
          </p:cNvGraphicFramePr>
          <p:nvPr/>
        </p:nvGraphicFramePr>
        <p:xfrm>
          <a:off x="4659065" y="2622987"/>
          <a:ext cx="4373901" cy="2455658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754798">
                  <a:extLst>
                    <a:ext uri="{9D8B030D-6E8A-4147-A177-3AD203B41FA5}">
                      <a16:colId xmlns="" xmlns:a16="http://schemas.microsoft.com/office/drawing/2014/main" val="2549243169"/>
                    </a:ext>
                  </a:extLst>
                </a:gridCol>
                <a:gridCol w="888274">
                  <a:extLst>
                    <a:ext uri="{9D8B030D-6E8A-4147-A177-3AD203B41FA5}">
                      <a16:colId xmlns="" xmlns:a16="http://schemas.microsoft.com/office/drawing/2014/main" val="2319413150"/>
                    </a:ext>
                  </a:extLst>
                </a:gridCol>
                <a:gridCol w="777240">
                  <a:extLst>
                    <a:ext uri="{9D8B030D-6E8A-4147-A177-3AD203B41FA5}">
                      <a16:colId xmlns="" xmlns:a16="http://schemas.microsoft.com/office/drawing/2014/main" val="1493728780"/>
                    </a:ext>
                  </a:extLst>
                </a:gridCol>
                <a:gridCol w="953589">
                  <a:extLst>
                    <a:ext uri="{9D8B030D-6E8A-4147-A177-3AD203B41FA5}">
                      <a16:colId xmlns="" xmlns:a16="http://schemas.microsoft.com/office/drawing/2014/main" val="636920612"/>
                    </a:ext>
                  </a:extLst>
                </a:gridCol>
              </a:tblGrid>
              <a:tr h="477462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</a:rPr>
                        <a:t>Норматив финансовых затрат </a:t>
                      </a:r>
                      <a:endParaRPr lang="ru-RU" sz="1100" dirty="0"/>
                    </a:p>
                  </a:txBody>
                  <a:tcPr marL="72000" marR="72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100" dirty="0"/>
                        <a:t>2021 год, рублей</a:t>
                      </a:r>
                    </a:p>
                  </a:txBody>
                  <a:tcPr marL="72000" marR="72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100" dirty="0"/>
                        <a:t>2022 год, рублей</a:t>
                      </a:r>
                    </a:p>
                  </a:txBody>
                  <a:tcPr marL="72000" marR="72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100" dirty="0"/>
                        <a:t>Рост/</a:t>
                      </a:r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100" dirty="0"/>
                        <a:t>снижение, %</a:t>
                      </a:r>
                    </a:p>
                  </a:txBody>
                  <a:tcPr marL="72000" marR="72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0957482"/>
                  </a:ext>
                </a:extLst>
              </a:tr>
              <a:tr h="348659">
                <a:tc>
                  <a:txBody>
                    <a:bodyPr/>
                    <a:lstStyle/>
                    <a:p>
                      <a:pPr algn="l">
                        <a:lnSpc>
                          <a:spcPct val="80000"/>
                        </a:lnSpc>
                      </a:pPr>
                      <a:r>
                        <a:rPr lang="ru-RU" sz="11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СМП, в т.ч.</a:t>
                      </a:r>
                    </a:p>
                    <a:p>
                      <a:pPr algn="l">
                        <a:lnSpc>
                          <a:spcPct val="80000"/>
                        </a:lnSpc>
                      </a:pPr>
                      <a:r>
                        <a:rPr lang="ru-RU" sz="11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ВМП, в т.ч.:</a:t>
                      </a:r>
                      <a:endParaRPr lang="ru-RU" sz="1100" b="1" dirty="0"/>
                    </a:p>
                  </a:txBody>
                  <a:tcPr marL="72000" marR="72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100" b="1" dirty="0"/>
                        <a:t>22 261,5</a:t>
                      </a:r>
                    </a:p>
                  </a:txBody>
                  <a:tcPr marL="72000" marR="72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100" b="1" dirty="0"/>
                        <a:t>23 616</a:t>
                      </a:r>
                    </a:p>
                  </a:txBody>
                  <a:tcPr marL="72000" marR="72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100" b="1" dirty="0"/>
                        <a:t>6,1</a:t>
                      </a:r>
                    </a:p>
                  </a:txBody>
                  <a:tcPr marL="72000" marR="72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54515312"/>
                  </a:ext>
                </a:extLst>
              </a:tr>
              <a:tr h="247661">
                <a:tc>
                  <a:txBody>
                    <a:bodyPr/>
                    <a:lstStyle/>
                    <a:p>
                      <a:pPr algn="l">
                        <a:lnSpc>
                          <a:spcPct val="80000"/>
                        </a:lnSpc>
                      </a:pPr>
                      <a:r>
                        <a:rPr lang="ru-RU" sz="1100" dirty="0"/>
                        <a:t>ФГУ</a:t>
                      </a:r>
                    </a:p>
                  </a:txBody>
                  <a:tcPr marL="72000" marR="72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100" dirty="0"/>
                        <a:t>25 617,3</a:t>
                      </a:r>
                    </a:p>
                  </a:txBody>
                  <a:tcPr marL="72000" marR="72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100" dirty="0"/>
                        <a:t>35 697,3</a:t>
                      </a:r>
                    </a:p>
                  </a:txBody>
                  <a:tcPr marL="72000" marR="72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100" dirty="0"/>
                        <a:t>39,3</a:t>
                      </a:r>
                    </a:p>
                  </a:txBody>
                  <a:tcPr marL="72000" marR="72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30462226"/>
                  </a:ext>
                </a:extLst>
              </a:tr>
              <a:tr h="247661">
                <a:tc>
                  <a:txBody>
                    <a:bodyPr/>
                    <a:lstStyle/>
                    <a:p>
                      <a:pPr algn="l">
                        <a:lnSpc>
                          <a:spcPct val="80000"/>
                        </a:lnSpc>
                      </a:pPr>
                      <a:r>
                        <a:rPr lang="ru-RU" sz="1100" dirty="0"/>
                        <a:t>МО (без </a:t>
                      </a:r>
                      <a:r>
                        <a:rPr lang="ru-RU" sz="1100" dirty="0" smtClean="0"/>
                        <a:t>ФМО)</a:t>
                      </a:r>
                      <a:endParaRPr lang="ru-RU" sz="1100" dirty="0"/>
                    </a:p>
                  </a:txBody>
                  <a:tcPr marL="72000" marR="7200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100" dirty="0"/>
                        <a:t>22 141,7</a:t>
                      </a:r>
                    </a:p>
                  </a:txBody>
                  <a:tcPr marL="72000" marR="7200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100" dirty="0"/>
                        <a:t>23 192,7</a:t>
                      </a:r>
                    </a:p>
                  </a:txBody>
                  <a:tcPr marL="72000" marR="7200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100" dirty="0"/>
                        <a:t>4,7</a:t>
                      </a:r>
                    </a:p>
                  </a:txBody>
                  <a:tcPr marL="72000" marR="7200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45356525"/>
                  </a:ext>
                </a:extLst>
              </a:tr>
              <a:tr h="606265">
                <a:tc>
                  <a:txBody>
                    <a:bodyPr/>
                    <a:lstStyle/>
                    <a:p>
                      <a:pPr algn="l">
                        <a:lnSpc>
                          <a:spcPct val="80000"/>
                        </a:lnSpc>
                      </a:pPr>
                      <a:r>
                        <a:rPr lang="ru-RU" sz="11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т.ч. по профилю</a:t>
                      </a:r>
                    </a:p>
                    <a:p>
                      <a:pPr algn="l">
                        <a:lnSpc>
                          <a:spcPct val="80000"/>
                        </a:lnSpc>
                      </a:pPr>
                      <a:r>
                        <a:rPr lang="ru-RU" sz="11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«онкология», в т.ч. для</a:t>
                      </a:r>
                    </a:p>
                    <a:p>
                      <a:pPr algn="l">
                        <a:lnSpc>
                          <a:spcPct val="80000"/>
                        </a:lnSpc>
                      </a:pPr>
                      <a:r>
                        <a:rPr lang="ru-RU" sz="11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мед. помощи, оказываемой:</a:t>
                      </a:r>
                      <a:endParaRPr lang="ru-RU" sz="1100" b="1" dirty="0"/>
                    </a:p>
                  </a:txBody>
                  <a:tcPr marL="72000" marR="72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100" b="1" dirty="0"/>
                        <a:t>83 365,5</a:t>
                      </a:r>
                    </a:p>
                  </a:txBody>
                  <a:tcPr marL="72000" marR="72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100" b="1" dirty="0"/>
                        <a:t>79 442,1</a:t>
                      </a:r>
                    </a:p>
                  </a:txBody>
                  <a:tcPr marL="72000" marR="72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100" b="1" dirty="0"/>
                        <a:t>-4,7</a:t>
                      </a:r>
                    </a:p>
                  </a:txBody>
                  <a:tcPr marL="72000" marR="72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93769836"/>
                  </a:ext>
                </a:extLst>
              </a:tr>
              <a:tr h="247661">
                <a:tc>
                  <a:txBody>
                    <a:bodyPr/>
                    <a:lstStyle/>
                    <a:p>
                      <a:pPr algn="l">
                        <a:lnSpc>
                          <a:spcPct val="80000"/>
                        </a:lnSpc>
                      </a:pPr>
                      <a:r>
                        <a:rPr lang="ru-RU" sz="1100" dirty="0"/>
                        <a:t>ФГУ</a:t>
                      </a:r>
                    </a:p>
                  </a:txBody>
                  <a:tcPr marL="72000" marR="72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100" dirty="0"/>
                        <a:t>50 752,1</a:t>
                      </a:r>
                    </a:p>
                  </a:txBody>
                  <a:tcPr marL="72000" marR="72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100" dirty="0"/>
                        <a:t>83 977,2</a:t>
                      </a:r>
                    </a:p>
                  </a:txBody>
                  <a:tcPr marL="72000" marR="72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100" dirty="0"/>
                        <a:t>65,5</a:t>
                      </a:r>
                    </a:p>
                  </a:txBody>
                  <a:tcPr marL="72000" marR="720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79683459"/>
                  </a:ext>
                </a:extLst>
              </a:tr>
              <a:tr h="247661">
                <a:tc>
                  <a:txBody>
                    <a:bodyPr/>
                    <a:lstStyle/>
                    <a:p>
                      <a:pPr algn="l">
                        <a:lnSpc>
                          <a:spcPct val="80000"/>
                        </a:lnSpc>
                      </a:pPr>
                      <a:r>
                        <a:rPr lang="ru-RU" sz="1100" dirty="0"/>
                        <a:t>МО (без </a:t>
                      </a:r>
                      <a:r>
                        <a:rPr lang="ru-RU" sz="1100" dirty="0" smtClean="0"/>
                        <a:t>ФМО)</a:t>
                      </a:r>
                      <a:endParaRPr lang="ru-RU" sz="1100" dirty="0"/>
                    </a:p>
                  </a:txBody>
                  <a:tcPr marL="72000" marR="7200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100" dirty="0"/>
                        <a:t>84 701,1</a:t>
                      </a:r>
                    </a:p>
                  </a:txBody>
                  <a:tcPr marL="72000" marR="7200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100" dirty="0"/>
                        <a:t>79 186,3</a:t>
                      </a:r>
                    </a:p>
                  </a:txBody>
                  <a:tcPr marL="72000" marR="7200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1100" dirty="0"/>
                        <a:t>-6,5</a:t>
                      </a:r>
                    </a:p>
                  </a:txBody>
                  <a:tcPr marL="72000" marR="7200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82161330"/>
                  </a:ext>
                </a:extLst>
              </a:tr>
            </a:tbl>
          </a:graphicData>
        </a:graphic>
      </p:graphicFrame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52764" y="123568"/>
            <a:ext cx="512162" cy="512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740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5BD6A649-392D-4A81-BA3D-3BAB479528DD}"/>
              </a:ext>
            </a:extLst>
          </p:cNvPr>
          <p:cNvSpPr/>
          <p:nvPr/>
        </p:nvSpPr>
        <p:spPr>
          <a:xfrm>
            <a:off x="119720" y="198342"/>
            <a:ext cx="869057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b="1" kern="0" dirty="0">
                <a:solidFill>
                  <a:sysClr val="windowText" lastClr="000000"/>
                </a:solidFill>
                <a:latin typeface="Segoe UI" pitchFamily="34" charset="0"/>
                <a:cs typeface="Segoe UI" pitchFamily="34" charset="0"/>
              </a:rPr>
              <a:t>НОВЕЛЛЫ </a:t>
            </a:r>
            <a:r>
              <a:rPr lang="ru-RU" b="1" kern="0" dirty="0" smtClean="0">
                <a:solidFill>
                  <a:sysClr val="windowText" lastClr="000000"/>
                </a:solidFill>
                <a:latin typeface="Segoe UI" pitchFamily="34" charset="0"/>
                <a:cs typeface="Segoe UI" pitchFamily="34" charset="0"/>
              </a:rPr>
              <a:t>ПЕРВИЧНОЙ </a:t>
            </a:r>
            <a:r>
              <a:rPr lang="ru-RU" b="1" kern="0" dirty="0">
                <a:solidFill>
                  <a:sysClr val="windowText" lastClr="000000"/>
                </a:solidFill>
                <a:latin typeface="Segoe UI" pitchFamily="34" charset="0"/>
                <a:cs typeface="Segoe UI" pitchFamily="34" charset="0"/>
              </a:rPr>
              <a:t>МЕДИКО-САНИТАРНОЙ ПОМОЩИ</a:t>
            </a:r>
            <a:endParaRPr lang="ru-RU" sz="1400" b="1" kern="0" dirty="0">
              <a:solidFill>
                <a:sysClr val="windowText" lastClr="000000"/>
              </a:solidFill>
              <a:latin typeface="Segoe UI" pitchFamily="34" charset="0"/>
              <a:cs typeface="Segoe UI" pitchFamily="34" charset="0"/>
            </a:endParaRPr>
          </a:p>
        </p:txBody>
      </p:sp>
      <p:grpSp>
        <p:nvGrpSpPr>
          <p:cNvPr id="28" name="Группа 27">
            <a:extLst>
              <a:ext uri="{FF2B5EF4-FFF2-40B4-BE49-F238E27FC236}">
                <a16:creationId xmlns="" xmlns:a16="http://schemas.microsoft.com/office/drawing/2014/main" id="{1EDDCE34-1D2B-41E7-BA44-2915469EBBC1}"/>
              </a:ext>
            </a:extLst>
          </p:cNvPr>
          <p:cNvGrpSpPr/>
          <p:nvPr/>
        </p:nvGrpSpPr>
        <p:grpSpPr>
          <a:xfrm>
            <a:off x="246865" y="3849535"/>
            <a:ext cx="8502553" cy="995243"/>
            <a:chOff x="188127" y="364801"/>
            <a:chExt cx="8502553" cy="736116"/>
          </a:xfrm>
        </p:grpSpPr>
        <p:sp>
          <p:nvSpPr>
            <p:cNvPr id="51" name="Скругленный прямоугольник 6">
              <a:extLst>
                <a:ext uri="{FF2B5EF4-FFF2-40B4-BE49-F238E27FC236}">
                  <a16:creationId xmlns="" xmlns:a16="http://schemas.microsoft.com/office/drawing/2014/main" id="{92440D0A-6D47-4F78-BF1E-D7454926103E}"/>
                </a:ext>
              </a:extLst>
            </p:cNvPr>
            <p:cNvSpPr/>
            <p:nvPr/>
          </p:nvSpPr>
          <p:spPr>
            <a:xfrm>
              <a:off x="297077" y="364801"/>
              <a:ext cx="8393603" cy="7361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200" dirty="0">
                  <a:solidFill>
                    <a:schemeClr val="tx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Финансовое обеспечение первичной (первичной специализированной) медико-санитарной помощи по профилю «акушерство и гинекология» и (или) «стоматология» может осуществляться </a:t>
              </a:r>
              <a:r>
                <a:rPr lang="ru-RU" sz="1200" b="1" dirty="0">
                  <a:solidFill>
                    <a:schemeClr val="tx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по отдельному подушевому нормативу финансирования </a:t>
              </a:r>
              <a:r>
                <a:rPr lang="ru-RU" sz="1200" dirty="0">
                  <a:solidFill>
                    <a:schemeClr val="tx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на прикрепившихся лиц в дополнение к применяемому в соответствии с территориальной программой обязательного медицинского страхования способу оплаты по подушевому нормативу финансирования на прикрепившихся лиц.</a:t>
              </a:r>
            </a:p>
          </p:txBody>
        </p:sp>
        <p:sp>
          <p:nvSpPr>
            <p:cNvPr id="52" name="Прямоугольник 51">
              <a:extLst>
                <a:ext uri="{FF2B5EF4-FFF2-40B4-BE49-F238E27FC236}">
                  <a16:creationId xmlns="" xmlns:a16="http://schemas.microsoft.com/office/drawing/2014/main" id="{69310482-2A72-46F0-8AA6-58DAA1937413}"/>
                </a:ext>
              </a:extLst>
            </p:cNvPr>
            <p:cNvSpPr/>
            <p:nvPr/>
          </p:nvSpPr>
          <p:spPr>
            <a:xfrm>
              <a:off x="188127" y="364801"/>
              <a:ext cx="45719" cy="736116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200" dirty="0"/>
            </a:p>
          </p:txBody>
        </p:sp>
      </p:grpSp>
      <p:sp>
        <p:nvSpPr>
          <p:cNvPr id="88" name="Скругленный прямоугольник 6">
            <a:extLst>
              <a:ext uri="{FF2B5EF4-FFF2-40B4-BE49-F238E27FC236}">
                <a16:creationId xmlns="" xmlns:a16="http://schemas.microsoft.com/office/drawing/2014/main" id="{308A56FE-9DEE-435B-AAA8-FACDAF77FB57}"/>
              </a:ext>
            </a:extLst>
          </p:cNvPr>
          <p:cNvSpPr/>
          <p:nvPr/>
        </p:nvSpPr>
        <p:spPr>
          <a:xfrm>
            <a:off x="355815" y="679404"/>
            <a:ext cx="8393603" cy="196429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Единственный способ оплаты</a:t>
            </a:r>
            <a:r>
              <a:rPr lang="ru-RU" sz="12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по подушевому нормативу финансирования на прикрепившихся лиц (за исключением расходов на проведение компьютерной томографии, магнитно-резонансной томографии, ультразвукового исследования сердечно-сосудистой системы, эндоскопических диагностических исследований, молекулярно-генетических исследований и патологоанатомических исследований биопсийного (операционного) материала с целью диагностики онкологических заболеваний и подбора противоопухолевой лекарственной терапии, а также средств на финансовое обеспечение фельдшерских, фельдшерско-акушерских пунктов) </a:t>
            </a:r>
            <a:r>
              <a:rPr lang="ru-RU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 учетом показателей результативности деятельности медицинской организации</a:t>
            </a:r>
            <a:r>
              <a:rPr lang="ru-RU" sz="12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(включая показатели объема медицинской помощи), в том числе с включением расходов на медицинскую помощь, оказываемую в иных медицинских организациях за единицу объема медицинской помощи, в сочетании с оплатой за единицу объема медицинской помощи - за медицинскую услугу, за посещение, за обращение (законченный случай);</a:t>
            </a:r>
          </a:p>
        </p:txBody>
      </p:sp>
      <p:sp>
        <p:nvSpPr>
          <p:cNvPr id="89" name="Прямоугольник 88">
            <a:extLst>
              <a:ext uri="{FF2B5EF4-FFF2-40B4-BE49-F238E27FC236}">
                <a16:creationId xmlns="" xmlns:a16="http://schemas.microsoft.com/office/drawing/2014/main" id="{8DD87EAB-ED28-4C74-A976-AA008388AC7C}"/>
              </a:ext>
            </a:extLst>
          </p:cNvPr>
          <p:cNvSpPr/>
          <p:nvPr/>
        </p:nvSpPr>
        <p:spPr>
          <a:xfrm>
            <a:off x="246864" y="679404"/>
            <a:ext cx="45719" cy="1964291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Скругленный прямоугольник 6">
            <a:extLst>
              <a:ext uri="{FF2B5EF4-FFF2-40B4-BE49-F238E27FC236}">
                <a16:creationId xmlns="" xmlns:a16="http://schemas.microsoft.com/office/drawing/2014/main" id="{8515F609-757D-49BD-B5DC-55017A46D50E}"/>
              </a:ext>
            </a:extLst>
          </p:cNvPr>
          <p:cNvSpPr/>
          <p:nvPr/>
        </p:nvSpPr>
        <p:spPr>
          <a:xfrm>
            <a:off x="355814" y="2829050"/>
            <a:ext cx="8393603" cy="7315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Доля средств, направляемых на выплаты медицинским организациям в случае достижения целевых значений показателей результативности деятельности </a:t>
            </a:r>
            <a:r>
              <a:rPr lang="ru-RU" sz="12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устанавливается в размере от 5 до 20% </a:t>
            </a:r>
            <a:r>
              <a:rPr lang="ru-RU" sz="12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 Тарифном соглашении субъекта РФ (ПРОЕКТ</a:t>
            </a:r>
            <a:r>
              <a:rPr lang="ru-RU" sz="1200" dirty="0" smtClean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). </a:t>
            </a:r>
            <a:r>
              <a:rPr lang="ru-RU" sz="1200" i="1" dirty="0" smtClean="0">
                <a:solidFill>
                  <a:schemeClr val="accent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У нас 5% или около 500 млн.руб.</a:t>
            </a:r>
            <a:endParaRPr lang="ru-RU" sz="1200" i="1" dirty="0">
              <a:solidFill>
                <a:schemeClr val="accent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7EC3854D-2388-439B-A1EA-9FBB60C9B63F}"/>
              </a:ext>
            </a:extLst>
          </p:cNvPr>
          <p:cNvSpPr/>
          <p:nvPr/>
        </p:nvSpPr>
        <p:spPr>
          <a:xfrm>
            <a:off x="246863" y="2829050"/>
            <a:ext cx="45719" cy="73152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40408" y="111211"/>
            <a:ext cx="512162" cy="512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7569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5BD6A649-392D-4A81-BA3D-3BAB479528DD}"/>
              </a:ext>
            </a:extLst>
          </p:cNvPr>
          <p:cNvSpPr/>
          <p:nvPr/>
        </p:nvSpPr>
        <p:spPr>
          <a:xfrm>
            <a:off x="119720" y="97485"/>
            <a:ext cx="869057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b="1" kern="0" dirty="0">
                <a:solidFill>
                  <a:sysClr val="windowText" lastClr="000000"/>
                </a:solidFill>
                <a:latin typeface="Segoe UI" pitchFamily="34" charset="0"/>
                <a:cs typeface="Segoe UI" pitchFamily="34" charset="0"/>
              </a:rPr>
              <a:t>НОВЕЛЛЫ ОПЛАТЫ </a:t>
            </a:r>
            <a:r>
              <a:rPr lang="ru-RU" b="1" kern="0" dirty="0">
                <a:solidFill>
                  <a:sysClr val="windowText" lastClr="000000"/>
                </a:solidFill>
                <a:latin typeface="Segoe UI" pitchFamily="34" charset="0"/>
                <a:cs typeface="Segoe UI" pitchFamily="34" charset="0"/>
              </a:rPr>
              <a:t>ОНКОЛОГИЧЕСКОЙ МЕДИЦИНСКОЙ ПОМОЩИ </a:t>
            </a:r>
            <a:r>
              <a:rPr lang="ru-RU" sz="1400" b="1" kern="0" dirty="0">
                <a:solidFill>
                  <a:sysClr val="windowText" lastClr="000000"/>
                </a:solidFill>
                <a:latin typeface="Segoe UI" pitchFamily="34" charset="0"/>
                <a:cs typeface="Segoe UI" pitchFamily="34" charset="0"/>
              </a:rPr>
              <a:t>В 2022 ГОДУ</a:t>
            </a:r>
          </a:p>
        </p:txBody>
      </p:sp>
      <p:sp>
        <p:nvSpPr>
          <p:cNvPr id="38" name="Прямоугольник 37">
            <a:extLst>
              <a:ext uri="{FF2B5EF4-FFF2-40B4-BE49-F238E27FC236}">
                <a16:creationId xmlns="" xmlns:a16="http://schemas.microsoft.com/office/drawing/2014/main" id="{AD41EE0C-E289-4665-8162-7517CD26F65B}"/>
              </a:ext>
            </a:extLst>
          </p:cNvPr>
          <p:cNvSpPr/>
          <p:nvPr/>
        </p:nvSpPr>
        <p:spPr>
          <a:xfrm>
            <a:off x="245924" y="3216503"/>
            <a:ext cx="56960" cy="50287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/>
          </a:p>
        </p:txBody>
      </p:sp>
      <p:sp>
        <p:nvSpPr>
          <p:cNvPr id="47" name="Прямоугольник 46">
            <a:extLst>
              <a:ext uri="{FF2B5EF4-FFF2-40B4-BE49-F238E27FC236}">
                <a16:creationId xmlns="" xmlns:a16="http://schemas.microsoft.com/office/drawing/2014/main" id="{6259BEAF-9DE8-4792-A890-BA8095554D78}"/>
              </a:ext>
            </a:extLst>
          </p:cNvPr>
          <p:cNvSpPr/>
          <p:nvPr/>
        </p:nvSpPr>
        <p:spPr>
          <a:xfrm>
            <a:off x="251730" y="4363726"/>
            <a:ext cx="56960" cy="570261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dirty="0"/>
          </a:p>
        </p:txBody>
      </p:sp>
      <p:sp>
        <p:nvSpPr>
          <p:cNvPr id="48" name="Скругленный прямоугольник 6">
            <a:extLst>
              <a:ext uri="{FF2B5EF4-FFF2-40B4-BE49-F238E27FC236}">
                <a16:creationId xmlns="" xmlns:a16="http://schemas.microsoft.com/office/drawing/2014/main" id="{218C81AC-91E1-4DC6-9C51-C2FC527E35C0}"/>
              </a:ext>
            </a:extLst>
          </p:cNvPr>
          <p:cNvSpPr/>
          <p:nvPr/>
        </p:nvSpPr>
        <p:spPr>
          <a:xfrm>
            <a:off x="314496" y="3208511"/>
            <a:ext cx="8619208" cy="5091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5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Исключение КСГ «Лучевая терапия в сочетании с лекарственной терапией» в связи с отсутствием случаев по данным КСГ</a:t>
            </a:r>
          </a:p>
          <a:p>
            <a:r>
              <a:rPr lang="ru-RU" sz="105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(уровень 1) в стационарных условиях и (уровень 2) в условиях дневного стационара</a:t>
            </a:r>
          </a:p>
        </p:txBody>
      </p:sp>
      <p:sp>
        <p:nvSpPr>
          <p:cNvPr id="50" name="Скругленный прямоугольник 6">
            <a:extLst>
              <a:ext uri="{FF2B5EF4-FFF2-40B4-BE49-F238E27FC236}">
                <a16:creationId xmlns="" xmlns:a16="http://schemas.microsoft.com/office/drawing/2014/main" id="{55752DB2-B77A-45A3-B493-3E0DAE23BB94}"/>
              </a:ext>
            </a:extLst>
          </p:cNvPr>
          <p:cNvSpPr/>
          <p:nvPr/>
        </p:nvSpPr>
        <p:spPr>
          <a:xfrm>
            <a:off x="314496" y="4363726"/>
            <a:ext cx="8619208" cy="57026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1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Стоимость случая лечения с проведением </a:t>
            </a:r>
            <a:r>
              <a:rPr lang="ru-RU" sz="11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лучевой терапии в сочетании с лекарственной терапией </a:t>
            </a:r>
            <a:r>
              <a:rPr lang="ru-RU" sz="11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определяется с </a:t>
            </a:r>
            <a:r>
              <a:rPr lang="ru-RU" sz="11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учетом применения коэффициента дифференциации и поправочных коэффициентов к доле заработной платы и прочих расходов </a:t>
            </a:r>
            <a:r>
              <a:rPr lang="ru-RU" sz="11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 структуре тарифа</a:t>
            </a:r>
          </a:p>
        </p:txBody>
      </p:sp>
      <p:sp>
        <p:nvSpPr>
          <p:cNvPr id="51" name="Скругленный прямоугольник 6">
            <a:extLst>
              <a:ext uri="{FF2B5EF4-FFF2-40B4-BE49-F238E27FC236}">
                <a16:creationId xmlns="" xmlns:a16="http://schemas.microsoft.com/office/drawing/2014/main" id="{92440D0A-6D47-4F78-BF1E-D7454926103E}"/>
              </a:ext>
            </a:extLst>
          </p:cNvPr>
          <p:cNvSpPr/>
          <p:nvPr/>
        </p:nvSpPr>
        <p:spPr>
          <a:xfrm>
            <a:off x="308688" y="372508"/>
            <a:ext cx="8393603" cy="5450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Пациентам в возрасте </a:t>
            </a:r>
            <a:r>
              <a:rPr lang="ru-RU" sz="10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до 21 года </a:t>
            </a:r>
            <a:r>
              <a:rPr lang="ru-RU" sz="1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при отдельных онкологических заболеваниях с целью </a:t>
            </a:r>
            <a:r>
              <a:rPr lang="ru-RU" sz="10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продолжения лечения, которое начато </a:t>
            </a:r>
            <a:br>
              <a:rPr lang="ru-RU" sz="10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sz="10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 возрасте до 18 лет </a:t>
            </a:r>
            <a:r>
              <a:rPr lang="ru-RU" sz="1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медицинская помощь может быть оказана в медицинских организациях, оказывающих медицинскую помощь детям по профилю </a:t>
            </a:r>
            <a:r>
              <a:rPr lang="ru-RU" sz="10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«Детская онкология»</a:t>
            </a:r>
          </a:p>
        </p:txBody>
      </p:sp>
      <p:sp>
        <p:nvSpPr>
          <p:cNvPr id="52" name="Прямоугольник 51">
            <a:extLst>
              <a:ext uri="{FF2B5EF4-FFF2-40B4-BE49-F238E27FC236}">
                <a16:creationId xmlns="" xmlns:a16="http://schemas.microsoft.com/office/drawing/2014/main" id="{69310482-2A72-46F0-8AA6-58DAA1937413}"/>
              </a:ext>
            </a:extLst>
          </p:cNvPr>
          <p:cNvSpPr/>
          <p:nvPr/>
        </p:nvSpPr>
        <p:spPr>
          <a:xfrm>
            <a:off x="213223" y="351354"/>
            <a:ext cx="45719" cy="545088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5" name="TextBox 54">
            <a:extLst>
              <a:ext uri="{FF2B5EF4-FFF2-40B4-BE49-F238E27FC236}">
                <a16:creationId xmlns="" xmlns:a16="http://schemas.microsoft.com/office/drawing/2014/main" id="{43A2DB16-96A1-4D48-B1AB-7B3D9A2EC1FA}"/>
              </a:ext>
            </a:extLst>
          </p:cNvPr>
          <p:cNvSpPr txBox="1"/>
          <p:nvPr/>
        </p:nvSpPr>
        <p:spPr>
          <a:xfrm>
            <a:off x="3088028" y="1715190"/>
            <a:ext cx="764755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4" name="Прямоугольник 33">
            <a:extLst>
              <a:ext uri="{FF2B5EF4-FFF2-40B4-BE49-F238E27FC236}">
                <a16:creationId xmlns="" xmlns:a16="http://schemas.microsoft.com/office/drawing/2014/main" id="{E775AACC-8F9D-455F-AA06-ECCF87672008}"/>
              </a:ext>
            </a:extLst>
          </p:cNvPr>
          <p:cNvSpPr/>
          <p:nvPr/>
        </p:nvSpPr>
        <p:spPr>
          <a:xfrm>
            <a:off x="221909" y="1656819"/>
            <a:ext cx="45720" cy="85396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Скругленный прямоугольник 6">
            <a:extLst>
              <a:ext uri="{FF2B5EF4-FFF2-40B4-BE49-F238E27FC236}">
                <a16:creationId xmlns="" xmlns:a16="http://schemas.microsoft.com/office/drawing/2014/main" id="{B9622F61-7C28-453D-B996-D20EBD3D670F}"/>
              </a:ext>
            </a:extLst>
          </p:cNvPr>
          <p:cNvSpPr/>
          <p:nvPr/>
        </p:nvSpPr>
        <p:spPr>
          <a:xfrm>
            <a:off x="302884" y="1656819"/>
            <a:ext cx="8619208" cy="8539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5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Дифференциация схем лекарственной терапии на 17 уровней КСГ позволит в большей степени обеспечить соответствие стоимости схем лекарственной терапии и стоимости КСГ (в том числе для отдельных схем лекарственной терапии с применением МНН </a:t>
            </a:r>
            <a:r>
              <a:rPr lang="ru-RU" sz="1050" dirty="0" err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кабозантиниб</a:t>
            </a:r>
            <a:r>
              <a:rPr lang="ru-RU" sz="105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ru-RU" sz="1050" dirty="0" err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ниволумаб</a:t>
            </a:r>
            <a:r>
              <a:rPr lang="ru-RU" sz="105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ипилимумаб, </a:t>
            </a:r>
            <a:r>
              <a:rPr lang="ru-RU" sz="1050" dirty="0" err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пембролизумаб</a:t>
            </a:r>
            <a:r>
              <a:rPr lang="ru-RU" sz="105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включенных в КСГ 17 уровня, расчетная стоимость которых составляет </a:t>
            </a:r>
            <a:r>
              <a:rPr lang="ru-RU" sz="105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свыше 600 тыс. руб.</a:t>
            </a:r>
            <a:r>
              <a:rPr lang="ru-RU" sz="105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), что позволит выбирать схему лекарственной терапии в зависимости от состояния пациента, а не с учетом экономического предпочтения медицинской организации</a:t>
            </a:r>
          </a:p>
        </p:txBody>
      </p:sp>
      <p:sp>
        <p:nvSpPr>
          <p:cNvPr id="39" name="Прямоугольник 38">
            <a:extLst>
              <a:ext uri="{FF2B5EF4-FFF2-40B4-BE49-F238E27FC236}">
                <a16:creationId xmlns="" xmlns:a16="http://schemas.microsoft.com/office/drawing/2014/main" id="{3E15AA7E-36DA-4746-BB14-3A46C0AE8EDF}"/>
              </a:ext>
            </a:extLst>
          </p:cNvPr>
          <p:cNvSpPr/>
          <p:nvPr/>
        </p:nvSpPr>
        <p:spPr>
          <a:xfrm>
            <a:off x="245924" y="3826105"/>
            <a:ext cx="56960" cy="445453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/>
          </a:p>
        </p:txBody>
      </p:sp>
      <p:sp>
        <p:nvSpPr>
          <p:cNvPr id="41" name="Скругленный прямоугольник 6">
            <a:extLst>
              <a:ext uri="{FF2B5EF4-FFF2-40B4-BE49-F238E27FC236}">
                <a16:creationId xmlns="" xmlns:a16="http://schemas.microsoft.com/office/drawing/2014/main" id="{7BF08926-D096-40D6-8677-2ECB1FD783D7}"/>
              </a:ext>
            </a:extLst>
          </p:cNvPr>
          <p:cNvSpPr/>
          <p:nvPr/>
        </p:nvSpPr>
        <p:spPr>
          <a:xfrm>
            <a:off x="314496" y="3818802"/>
            <a:ext cx="8619208" cy="4510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72000" rtlCol="0" anchor="ctr"/>
          <a:lstStyle/>
          <a:p>
            <a:r>
              <a:rPr lang="ru-RU" sz="11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Выделение новой КСГ </a:t>
            </a:r>
            <a:r>
              <a:rPr lang="ru-RU" sz="11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«Поздний </a:t>
            </a:r>
            <a:r>
              <a:rPr lang="ru-RU" sz="1100" dirty="0" err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пострансплантационный</a:t>
            </a:r>
            <a:r>
              <a:rPr lang="ru-RU" sz="11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период после пересадки костного мозга» с расчетной стоимостью </a:t>
            </a:r>
            <a:r>
              <a:rPr lang="ru-RU" sz="11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544 тыс. рублей </a:t>
            </a:r>
            <a:r>
              <a:rPr lang="ru-RU" sz="11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КЗ = 23,41, доля заработной платы и прочих расходов = 59,05%</a:t>
            </a:r>
          </a:p>
        </p:txBody>
      </p:sp>
      <p:sp>
        <p:nvSpPr>
          <p:cNvPr id="45" name="Прямоугольник 44">
            <a:extLst>
              <a:ext uri="{FF2B5EF4-FFF2-40B4-BE49-F238E27FC236}">
                <a16:creationId xmlns="" xmlns:a16="http://schemas.microsoft.com/office/drawing/2014/main" id="{6008A9C9-2788-47DA-8DF1-8752255D72B1}"/>
              </a:ext>
            </a:extLst>
          </p:cNvPr>
          <p:cNvSpPr/>
          <p:nvPr/>
        </p:nvSpPr>
        <p:spPr>
          <a:xfrm>
            <a:off x="240117" y="2620470"/>
            <a:ext cx="62766" cy="51346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  <p:sp>
        <p:nvSpPr>
          <p:cNvPr id="46" name="Скругленный прямоугольник 6">
            <a:extLst>
              <a:ext uri="{FF2B5EF4-FFF2-40B4-BE49-F238E27FC236}">
                <a16:creationId xmlns="" xmlns:a16="http://schemas.microsoft.com/office/drawing/2014/main" id="{403DC57B-006B-4FE4-94C4-7BB0C0581C3E}"/>
              </a:ext>
            </a:extLst>
          </p:cNvPr>
          <p:cNvSpPr/>
          <p:nvPr/>
        </p:nvSpPr>
        <p:spPr>
          <a:xfrm>
            <a:off x="314496" y="2617511"/>
            <a:ext cx="8619208" cy="5109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5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Пересчет КСГ для оплаты лекарственной терапии при злокачественных новообразованиях лимфоидной и кроветворной тканей </a:t>
            </a:r>
            <a:br>
              <a:rPr lang="ru-RU" sz="105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sz="105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 сохранением действующих в 2021 году подходов к выбору КСГ (в том числе с учетом включения новых МНН)</a:t>
            </a:r>
          </a:p>
        </p:txBody>
      </p:sp>
      <p:sp>
        <p:nvSpPr>
          <p:cNvPr id="49" name="Прямоугольник 48">
            <a:extLst>
              <a:ext uri="{FF2B5EF4-FFF2-40B4-BE49-F238E27FC236}">
                <a16:creationId xmlns="" xmlns:a16="http://schemas.microsoft.com/office/drawing/2014/main" id="{75DEB32C-D674-4DD8-8C7E-06458D61760E}"/>
              </a:ext>
            </a:extLst>
          </p:cNvPr>
          <p:cNvSpPr/>
          <p:nvPr/>
        </p:nvSpPr>
        <p:spPr>
          <a:xfrm>
            <a:off x="222698" y="983733"/>
            <a:ext cx="62766" cy="577416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  <p:sp>
        <p:nvSpPr>
          <p:cNvPr id="62" name="Скругленный прямоугольник 6">
            <a:extLst>
              <a:ext uri="{FF2B5EF4-FFF2-40B4-BE49-F238E27FC236}">
                <a16:creationId xmlns="" xmlns:a16="http://schemas.microsoft.com/office/drawing/2014/main" id="{CE2737DE-1AD6-4449-90CE-FC0D8B413EA9}"/>
              </a:ext>
            </a:extLst>
          </p:cNvPr>
          <p:cNvSpPr/>
          <p:nvPr/>
        </p:nvSpPr>
        <p:spPr>
          <a:xfrm>
            <a:off x="297077" y="981089"/>
            <a:ext cx="8619208" cy="5745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5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Пересчет КСГ для оплаты лекарственной терапии при злокачественных новообразованиях (кроме лимфоидной и кроветворной тканей), взрослые – </a:t>
            </a:r>
            <a:r>
              <a:rPr lang="ru-RU" sz="105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увеличение количества КСГ с 13 до 17</a:t>
            </a:r>
          </a:p>
        </p:txBody>
      </p:sp>
    </p:spTree>
    <p:extLst>
      <p:ext uri="{BB962C8B-B14F-4D97-AF65-F5344CB8AC3E}">
        <p14:creationId xmlns:p14="http://schemas.microsoft.com/office/powerpoint/2010/main" val="2449044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997FB72B-BF26-460B-B689-6B0B2A78AF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5340" y="220981"/>
            <a:ext cx="7524758" cy="495299"/>
          </a:xfrm>
        </p:spPr>
        <p:txBody>
          <a:bodyPr>
            <a:noAutofit/>
          </a:bodyPr>
          <a:lstStyle/>
          <a:p>
            <a:r>
              <a:rPr lang="ru-RU" sz="2100" dirty="0" smtClean="0"/>
              <a:t>Изменение в нормативных актах, регулирующих систему ОМС в 2021 году</a:t>
            </a:r>
            <a:endParaRPr lang="ru-RU" sz="2100" dirty="0"/>
          </a:p>
        </p:txBody>
      </p:sp>
      <p:sp>
        <p:nvSpPr>
          <p:cNvPr id="3" name="Овал 2"/>
          <p:cNvSpPr/>
          <p:nvPr/>
        </p:nvSpPr>
        <p:spPr>
          <a:xfrm>
            <a:off x="327660" y="1036320"/>
            <a:ext cx="3505200" cy="579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1200" dirty="0" smtClean="0"/>
              <a:t>Новые полномочия и обязательства ФФОМС</a:t>
            </a:r>
            <a:endParaRPr lang="ru-RU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259080" y="1638300"/>
            <a:ext cx="3520441" cy="203902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900" dirty="0" smtClean="0"/>
              <a:t>финансирование ФМО;</a:t>
            </a:r>
          </a:p>
          <a:p>
            <a:pPr algn="just">
              <a:buFont typeface="Arial" pitchFamily="34" charset="0"/>
              <a:buChar char="•"/>
            </a:pPr>
            <a:r>
              <a:rPr lang="ru-RU" sz="900" dirty="0" smtClean="0"/>
              <a:t>регулирование отношений в рамках ОМС в части оказания застрахованным лицам медицинской помощи в ФМО;</a:t>
            </a:r>
          </a:p>
          <a:p>
            <a:pPr algn="just">
              <a:buFont typeface="Arial" pitchFamily="34" charset="0"/>
              <a:buChar char="•"/>
            </a:pPr>
            <a:r>
              <a:rPr lang="ru-RU" sz="900" dirty="0" smtClean="0"/>
              <a:t>ведение единого реестра:</a:t>
            </a:r>
          </a:p>
          <a:p>
            <a:pPr algn="just">
              <a:buFontTx/>
              <a:buChar char="-"/>
            </a:pPr>
            <a:r>
              <a:rPr lang="ru-RU" sz="900" dirty="0" smtClean="0"/>
              <a:t>медицинских организаций в том числе ФМО, оказывающих специализированную медицинскую помощь;</a:t>
            </a:r>
          </a:p>
          <a:p>
            <a:pPr algn="just">
              <a:buFontTx/>
              <a:buChar char="-"/>
            </a:pPr>
            <a:r>
              <a:rPr lang="ru-RU" sz="900" dirty="0" smtClean="0"/>
              <a:t>экспертов качества медпомощи, в том числе сведений об экспертах, оценивающих качество помощи, оказываемой ФМО.</a:t>
            </a:r>
          </a:p>
          <a:p>
            <a:pPr algn="just">
              <a:buFontTx/>
              <a:buChar char="-"/>
            </a:pPr>
            <a:endParaRPr lang="ru-RU" dirty="0" smtClean="0"/>
          </a:p>
          <a:p>
            <a:pPr algn="just">
              <a:buFontTx/>
              <a:buChar char="-"/>
            </a:pPr>
            <a:endParaRPr lang="ru-RU" dirty="0" smtClean="0"/>
          </a:p>
          <a:p>
            <a:pPr algn="just">
              <a:buFont typeface="Arial" pitchFamily="34" charset="0"/>
              <a:buChar char="•"/>
            </a:pPr>
            <a:endParaRPr lang="ru-RU" dirty="0" smtClean="0"/>
          </a:p>
          <a:p>
            <a:pPr algn="just"/>
            <a:endParaRPr lang="ru-RU" dirty="0" smtClean="0"/>
          </a:p>
        </p:txBody>
      </p:sp>
      <p:sp>
        <p:nvSpPr>
          <p:cNvPr id="6" name="Овал 5"/>
          <p:cNvSpPr/>
          <p:nvPr/>
        </p:nvSpPr>
        <p:spPr>
          <a:xfrm>
            <a:off x="266700" y="2788920"/>
            <a:ext cx="3505200" cy="579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1200" dirty="0" smtClean="0"/>
              <a:t>Новая система договоров в системе ОМС:</a:t>
            </a:r>
            <a:endParaRPr lang="ru-RU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129540" y="3458423"/>
            <a:ext cx="3794760" cy="145424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900" dirty="0" smtClean="0"/>
              <a:t>Приказ Минздрава от 30.12.2020 №1417и «Об утверждении формы типового договора на оказание и оплату медицинской помощи по обязательному медицинскому страхованию»;</a:t>
            </a:r>
          </a:p>
          <a:p>
            <a:pPr algn="just">
              <a:buFont typeface="Arial" pitchFamily="34" charset="0"/>
              <a:buChar char="•"/>
            </a:pPr>
            <a:r>
              <a:rPr lang="ru-RU" sz="900" dirty="0" smtClean="0"/>
              <a:t>Приказ Минздрава «Об утверждении  формы типового договора на оказание и оплату медицинской помощи в рамках базовой программы обязательного медицинского страхования»;</a:t>
            </a:r>
          </a:p>
          <a:p>
            <a:pPr algn="just">
              <a:buFont typeface="Arial" pitchFamily="34" charset="0"/>
              <a:buChar char="•"/>
            </a:pPr>
            <a:r>
              <a:rPr lang="ru-RU" sz="900" dirty="0" smtClean="0"/>
              <a:t>Договор на оказание и оплату медицинской помощи в системе ОМС с 2021 является не двусторонним, а трехсторонним;</a:t>
            </a:r>
          </a:p>
          <a:p>
            <a:pPr algn="just">
              <a:buFont typeface="Arial" pitchFamily="34" charset="0"/>
              <a:buChar char="•"/>
            </a:pPr>
            <a:r>
              <a:rPr lang="ru-RU" sz="900" dirty="0" smtClean="0"/>
              <a:t>Счета предоставляются не в страховые медицинские организации, а в Территориальные фонды ОМС.</a:t>
            </a:r>
            <a:endParaRPr lang="ru-RU" sz="900" dirty="0"/>
          </a:p>
        </p:txBody>
      </p:sp>
      <p:sp>
        <p:nvSpPr>
          <p:cNvPr id="8" name="Овал 7"/>
          <p:cNvSpPr/>
          <p:nvPr/>
        </p:nvSpPr>
        <p:spPr>
          <a:xfrm>
            <a:off x="5090160" y="982980"/>
            <a:ext cx="2674620" cy="685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1200" dirty="0" smtClean="0"/>
              <a:t>Новые полномочия Минздрава РФ</a:t>
            </a:r>
            <a:endParaRPr lang="ru-RU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4480560" y="1729741"/>
            <a:ext cx="4312920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900" dirty="0" smtClean="0"/>
              <a:t>новый Порядок контроля –приказ Минздрава РФ от 19.03.2021 №231н;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084320" y="2331720"/>
            <a:ext cx="233172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1200" dirty="0" smtClean="0"/>
              <a:t>Новый порядок контроля (приказ Минздрава России от 19.03.2021№231н</a:t>
            </a:r>
            <a:endParaRPr lang="ru-RU" sz="12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568440" y="2331720"/>
            <a:ext cx="243078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591300" y="2327911"/>
            <a:ext cx="230124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1200" dirty="0" smtClean="0">
                <a:solidFill>
                  <a:schemeClr val="lt1"/>
                </a:solidFill>
              </a:rPr>
              <a:t>Изменения в Правила ОМС (приказ Минздрава №254н)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076701" y="3329940"/>
            <a:ext cx="2392680" cy="13157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900" dirty="0" smtClean="0"/>
              <a:t>МЭК:</a:t>
            </a:r>
          </a:p>
          <a:p>
            <a:pPr>
              <a:buFontTx/>
              <a:buChar char="-"/>
            </a:pPr>
            <a:r>
              <a:rPr lang="ru-RU" sz="900" dirty="0" smtClean="0"/>
              <a:t>проводят ТФОМС;</a:t>
            </a:r>
          </a:p>
          <a:p>
            <a:pPr algn="just">
              <a:buFontTx/>
              <a:buChar char="-"/>
            </a:pPr>
            <a:r>
              <a:rPr lang="ru-RU" sz="900" dirty="0" smtClean="0"/>
              <a:t>установление соответствия сведений не только об объемах, но и стоимости оказанной застрахованным лицам медицинской помощи;</a:t>
            </a:r>
          </a:p>
          <a:p>
            <a:pPr algn="just">
              <a:buFontTx/>
              <a:buChar char="-"/>
            </a:pPr>
            <a:r>
              <a:rPr lang="ru-RU" sz="900" dirty="0" smtClean="0"/>
              <a:t>новый «Перечень оснований для отказа в оплате медицинской помощи (уменьшения оплаты медицинской помощи).</a:t>
            </a:r>
            <a:endParaRPr lang="ru-RU" sz="900" dirty="0"/>
          </a:p>
        </p:txBody>
      </p:sp>
      <p:sp>
        <p:nvSpPr>
          <p:cNvPr id="14" name="TextBox 13"/>
          <p:cNvSpPr txBox="1"/>
          <p:nvPr/>
        </p:nvSpPr>
        <p:spPr>
          <a:xfrm>
            <a:off x="6583680" y="3413760"/>
            <a:ext cx="2362200" cy="11772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buFontTx/>
              <a:buChar char="-"/>
            </a:pPr>
            <a:r>
              <a:rPr lang="ru-RU" sz="900" dirty="0" smtClean="0"/>
              <a:t>Новая нормативная база санкций в системе ОМС;</a:t>
            </a:r>
          </a:p>
          <a:p>
            <a:pPr algn="just">
              <a:buFontTx/>
              <a:buChar char="-"/>
            </a:pPr>
            <a:r>
              <a:rPr lang="ru-RU" sz="900" dirty="0" smtClean="0"/>
              <a:t>изменения в  Порядке оплаты медицинской помощи по обязательному медицинскому страхованию и применению санкций в соответствии с пересмотренными Правилами обязательного медицинского страхования (приказ Минздрава №254н)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66267" y="105033"/>
            <a:ext cx="512162" cy="512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080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114302" y="175224"/>
            <a:ext cx="8532159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749">
              <a:defRPr/>
            </a:pPr>
            <a:r>
              <a:rPr lang="ru-RU" sz="900" b="1" kern="0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  <a:sym typeface="Arial"/>
              </a:rPr>
              <a:t>НОВЕЛЛЫ В ПРАВИЛАХ ПРЕДОСТАВЛЕНИЯ МЕЖБЮДЖЕТНЫХ ТРАНСФЕРТОВ ИЗ БЮДЖЕТА ФОМС БЮДЖЕТАМ ТФОМС НА ФИНАНСОВОЕ ОБЕСПЕЧЕНИЕ ОСУЩЕСТВЛЕНИЯ ДЕНЕЖНЫХ ВЫПЛАТ СТИМУЛИРУЮЩЕГО ХАРАКТЕРА МЕДИЦИНСКИМ РАБОТНИКАМ ЗА ВЫЯВЛЕНИЕ ОНКОЛОГИЧЕСКИХ ЗАБОЛЕВАНИЙ В ХОДЕ ПРОВЕДЕНИЯ ДИСПАНСЕРИЗАЦИИ И ПРОФИЛАКТИЧЕСКИХ МЕДИЦИНСКИХ ОСМОТРОВ НАСЕЛЕНИЯ</a:t>
            </a:r>
          </a:p>
        </p:txBody>
      </p:sp>
      <p:cxnSp>
        <p:nvCxnSpPr>
          <p:cNvPr id="25" name="Прямая соединительная линия 24">
            <a:extLst>
              <a:ext uri="{FF2B5EF4-FFF2-40B4-BE49-F238E27FC236}">
                <a16:creationId xmlns="" xmlns:a16="http://schemas.microsoft.com/office/drawing/2014/main" id="{B4470056-30E9-4DF7-97DA-328565A9B4D1}"/>
              </a:ext>
            </a:extLst>
          </p:cNvPr>
          <p:cNvCxnSpPr/>
          <p:nvPr/>
        </p:nvCxnSpPr>
        <p:spPr>
          <a:xfrm>
            <a:off x="179512" y="729221"/>
            <a:ext cx="8784976" cy="0"/>
          </a:xfrm>
          <a:prstGeom prst="line">
            <a:avLst/>
          </a:prstGeom>
          <a:noFill/>
          <a:ln w="28575" cap="flat" cmpd="sng" algn="ctr">
            <a:solidFill>
              <a:schemeClr val="accent5">
                <a:lumMod val="75000"/>
              </a:schemeClr>
            </a:solidFill>
            <a:prstDash val="solid"/>
          </a:ln>
          <a:effectLst/>
        </p:spPr>
      </p:cxn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A69F4ED3-90BB-460A-A460-7D4DEE1D8BFB}"/>
              </a:ext>
            </a:extLst>
          </p:cNvPr>
          <p:cNvSpPr txBox="1"/>
          <p:nvPr/>
        </p:nvSpPr>
        <p:spPr>
          <a:xfrm>
            <a:off x="318071" y="1837364"/>
            <a:ext cx="4151627" cy="7386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Пункт 8 подпункт «б» средства предоставляются….медицинскому работнику назначившему </a:t>
            </a:r>
            <a:r>
              <a:rPr lang="ru-RU" sz="105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диагностическое исследование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…выполнившему </a:t>
            </a:r>
            <a:r>
              <a:rPr lang="ru-RU" sz="105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диагностическое исследование</a:t>
            </a:r>
          </a:p>
          <a:p>
            <a:endParaRPr lang="ru-RU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2FC49211-8690-40F2-B123-F580FB5F868E}"/>
              </a:ext>
            </a:extLst>
          </p:cNvPr>
          <p:cNvSpPr txBox="1"/>
          <p:nvPr/>
        </p:nvSpPr>
        <p:spPr>
          <a:xfrm>
            <a:off x="4580726" y="1856581"/>
            <a:ext cx="4245204" cy="73866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Пункт 8 подпункт «б» средства предоставляются…медицинскому </a:t>
            </a:r>
            <a:r>
              <a:rPr lang="ru-RU" sz="10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работнику, </a:t>
            </a:r>
            <a:r>
              <a:rPr lang="ru-RU" sz="1050" b="1" u="sng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направившему пациента на осмотр (консультацию) врача-онколога</a:t>
            </a:r>
            <a:endParaRPr lang="en-US" sz="1050" b="1" u="sng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55854FCE-3602-4A4F-BFD4-D1153BF18319}"/>
              </a:ext>
            </a:extLst>
          </p:cNvPr>
          <p:cNvSpPr txBox="1"/>
          <p:nvPr/>
        </p:nvSpPr>
        <p:spPr>
          <a:xfrm>
            <a:off x="301607" y="2702244"/>
            <a:ext cx="4168091" cy="7386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Пункт 9. Средства из бюджета ТФОМС представляются  медицинским организациям при соблюдении установленных в программе государственных гарантий сроков ожидания медицинской помощи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49CBC3C2-C2F4-4E85-9B01-45E42679DED8}"/>
              </a:ext>
            </a:extLst>
          </p:cNvPr>
          <p:cNvSpPr txBox="1"/>
          <p:nvPr/>
        </p:nvSpPr>
        <p:spPr>
          <a:xfrm>
            <a:off x="4601102" y="2702243"/>
            <a:ext cx="4245204" cy="73866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Пункт исключен в части соблюдения сроков: </a:t>
            </a:r>
          </a:p>
          <a:p>
            <a:r>
              <a:rPr lang="ru-RU" sz="105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050" b="1" u="sng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ожидания врачей-специалистов</a:t>
            </a:r>
            <a:r>
              <a:rPr lang="ru-RU" sz="105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05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050" b="1" u="sng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ожидания диагностических исследований </a:t>
            </a:r>
          </a:p>
          <a:p>
            <a:endParaRPr lang="ru-RU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2D370825-0973-4F58-94DD-A6AF78B166EF}"/>
              </a:ext>
            </a:extLst>
          </p:cNvPr>
          <p:cNvSpPr txBox="1"/>
          <p:nvPr/>
        </p:nvSpPr>
        <p:spPr>
          <a:xfrm>
            <a:off x="301606" y="3567019"/>
            <a:ext cx="4166182" cy="12234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Пункт 11. Перечень медицинских организаций, в которых проводятся профилактические медицинские осмотры и диспансеризация, диагностические исследования, диспансерное наблюдение за пациентом с онкологическим заболеванием, утверждается органом исполнительной власти субъекта Российской Федерации, уполномоченным высшим исполнительным органом государственной власти субъекта </a:t>
            </a:r>
            <a:r>
              <a:rPr lang="ru-RU" sz="10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РФ. </a:t>
            </a:r>
            <a:endParaRPr lang="ru-RU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74019AB4-E97A-4FE6-8B49-59F3ADAAE0F8}"/>
              </a:ext>
            </a:extLst>
          </p:cNvPr>
          <p:cNvSpPr txBox="1"/>
          <p:nvPr/>
        </p:nvSpPr>
        <p:spPr>
          <a:xfrm>
            <a:off x="4580726" y="3547906"/>
            <a:ext cx="4261667" cy="122341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endParaRPr lang="ru-RU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Пункт исключен. Средства предоставляются медицинским организациям, участвующим в ТП ОМС</a:t>
            </a:r>
          </a:p>
          <a:p>
            <a:endParaRPr lang="ru-RU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1132D720-FEE4-4F28-BF65-E8F1D6AC76FB}"/>
              </a:ext>
            </a:extLst>
          </p:cNvPr>
          <p:cNvSpPr txBox="1"/>
          <p:nvPr/>
        </p:nvSpPr>
        <p:spPr>
          <a:xfrm>
            <a:off x="4580726" y="793246"/>
            <a:ext cx="148800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Новая редакция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7917D17D-0BF5-41CA-9EF4-A321EE37C3EE}"/>
              </a:ext>
            </a:extLst>
          </p:cNvPr>
          <p:cNvSpPr txBox="1"/>
          <p:nvPr/>
        </p:nvSpPr>
        <p:spPr>
          <a:xfrm>
            <a:off x="253341" y="765204"/>
            <a:ext cx="282193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Действующая редакция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0BB71DA-ED0F-4284-8C9D-EC9B8B0414A0}"/>
              </a:ext>
            </a:extLst>
          </p:cNvPr>
          <p:cNvSpPr txBox="1"/>
          <p:nvPr/>
        </p:nvSpPr>
        <p:spPr>
          <a:xfrm>
            <a:off x="253342" y="1057859"/>
            <a:ext cx="4214447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85800">
              <a:defRPr/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от 30.12.2019 №1940 «Об утверждении Правил предоставления межбюджетных трансфертов…»</a:t>
            </a:r>
            <a:endParaRPr lang="ru-RU" sz="1050" dirty="0"/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AF904341-5E9B-4C71-A8A7-E24198AA7B4C}"/>
              </a:ext>
            </a:extLst>
          </p:cNvPr>
          <p:cNvSpPr txBox="1"/>
          <p:nvPr/>
        </p:nvSpPr>
        <p:spPr>
          <a:xfrm>
            <a:off x="4580725" y="1057859"/>
            <a:ext cx="4214447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85800">
              <a:defRPr/>
            </a:pPr>
            <a:r>
              <a:rPr lang="ru-RU" sz="10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от 29.12.2021 №2561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 внесении изменений в Правила предоставления межбюджетных трансфертов…»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94014" y="137742"/>
            <a:ext cx="512162" cy="512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9738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744952"/>
            <a:ext cx="91085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/>
          </a:p>
          <a:p>
            <a:endParaRPr lang="ru-RU" sz="1400" dirty="0"/>
          </a:p>
          <a:p>
            <a:pPr algn="just"/>
            <a:endParaRPr lang="ru-RU" sz="1400" dirty="0">
              <a:solidFill>
                <a:schemeClr val="dk1"/>
              </a:solidFill>
              <a:cs typeface="Calibri" panose="020F0502020204030204" pitchFamily="34" charset="0"/>
            </a:endParaRPr>
          </a:p>
          <a:p>
            <a:pPr algn="just"/>
            <a:endParaRPr lang="ru-RU" sz="1400" dirty="0">
              <a:solidFill>
                <a:schemeClr val="dk1"/>
              </a:solidFill>
              <a:cs typeface="Calibri" panose="020F0502020204030204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3818530"/>
          <a:ext cx="9144000" cy="13249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572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64711"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b="1" dirty="0"/>
                        <a:t>Изменение сроков направления Заявок 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64711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/>
                        <a:t>Было:</a:t>
                      </a:r>
                      <a:r>
                        <a:rPr lang="ru-RU" sz="1200" dirty="0"/>
                        <a:t> ежеквартально, за 15 дней до начала квартала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/>
                        <a:t>Стало: </a:t>
                      </a:r>
                      <a:r>
                        <a:rPr lang="ru-RU" sz="1200" b="1" dirty="0">
                          <a:solidFill>
                            <a:srgbClr val="C00000"/>
                          </a:solidFill>
                        </a:rPr>
                        <a:t>не</a:t>
                      </a:r>
                      <a:r>
                        <a:rPr lang="ru-RU" sz="1200" b="1" baseline="0" dirty="0">
                          <a:solidFill>
                            <a:srgbClr val="C00000"/>
                          </a:solidFill>
                        </a:rPr>
                        <a:t> ранее 15 января и не позднее 1 октября</a:t>
                      </a:r>
                      <a:endParaRPr lang="ru-RU" sz="12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64711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/>
                        <a:t>Изменение сроков</a:t>
                      </a:r>
                      <a:r>
                        <a:rPr lang="ru-RU" sz="1200" b="1" baseline="0" dirty="0"/>
                        <a:t> </a:t>
                      </a:r>
                      <a:r>
                        <a:rPr lang="ru-RU" sz="1200" b="1" dirty="0"/>
                        <a:t>утверждения Планов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2010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/>
                        <a:t>Было:</a:t>
                      </a:r>
                      <a:r>
                        <a:rPr lang="ru-RU" sz="1200" dirty="0"/>
                        <a:t> ежеквартально,</a:t>
                      </a:r>
                      <a:r>
                        <a:rPr lang="ru-RU" sz="1200" baseline="0" dirty="0"/>
                        <a:t> до 1 числа первого месяца квартала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/>
                        <a:t>Стало:</a:t>
                      </a:r>
                      <a:r>
                        <a:rPr lang="ru-RU" sz="1200" dirty="0"/>
                        <a:t> </a:t>
                      </a:r>
                      <a:r>
                        <a:rPr lang="ru-RU" sz="1200" b="1" dirty="0">
                          <a:solidFill>
                            <a:srgbClr val="C00000"/>
                          </a:solidFill>
                        </a:rPr>
                        <a:t>в течение 1</a:t>
                      </a:r>
                      <a:r>
                        <a:rPr lang="ru-RU" sz="1200" b="1" baseline="0" dirty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ru-RU" sz="1200" b="1" dirty="0">
                          <a:solidFill>
                            <a:srgbClr val="C00000"/>
                          </a:solidFill>
                        </a:rPr>
                        <a:t>квартала 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</a:rPr>
                        <a:t>с внесением</a:t>
                      </a:r>
                      <a:r>
                        <a:rPr lang="ru-RU" sz="1200" b="0" baseline="0" dirty="0">
                          <a:solidFill>
                            <a:schemeClr val="tx1"/>
                          </a:solidFill>
                        </a:rPr>
                        <a:t> последующих 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</a:rPr>
                        <a:t>изменений</a:t>
                      </a:r>
                      <a:endParaRPr lang="ru-RU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034" name="Picture 10" descr="5 calendar holiday number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36" t="10539" r="18531" b="10295"/>
          <a:stretch/>
        </p:blipFill>
        <p:spPr bwMode="auto">
          <a:xfrm>
            <a:off x="244069" y="3436157"/>
            <a:ext cx="220175" cy="2201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xtLst/>
        </p:spPr>
      </p:pic>
      <p:sp>
        <p:nvSpPr>
          <p:cNvPr id="3" name="Прямоугольник 2"/>
          <p:cNvSpPr/>
          <p:nvPr/>
        </p:nvSpPr>
        <p:spPr>
          <a:xfrm>
            <a:off x="494707" y="716512"/>
            <a:ext cx="8649293" cy="290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1400" dirty="0">
                <a:solidFill>
                  <a:schemeClr val="tx1"/>
                </a:solidFill>
              </a:rPr>
              <a:t>Формирование </a:t>
            </a:r>
            <a:r>
              <a:rPr lang="ru-RU" dirty="0" smtClean="0">
                <a:solidFill>
                  <a:schemeClr val="tx1"/>
                </a:solidFill>
              </a:rPr>
              <a:t>в ГИС ОМС Заявок МО </a:t>
            </a:r>
            <a:r>
              <a:rPr lang="ru-RU" sz="1400" dirty="0" smtClean="0">
                <a:solidFill>
                  <a:schemeClr val="tx1"/>
                </a:solidFill>
              </a:rPr>
              <a:t>на </a:t>
            </a:r>
            <a:r>
              <a:rPr lang="ru-RU" sz="1400" dirty="0">
                <a:solidFill>
                  <a:schemeClr val="tx1"/>
                </a:solidFill>
              </a:rPr>
              <a:t>включение мероприятий и </a:t>
            </a:r>
            <a:r>
              <a:rPr lang="ru-RU" sz="1400" dirty="0" smtClean="0">
                <a:solidFill>
                  <a:schemeClr val="tx1"/>
                </a:solidFill>
              </a:rPr>
              <a:t>Территориальных планов мероприятий</a:t>
            </a:r>
            <a:endParaRPr lang="ru-RU" sz="1400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94707" y="1074779"/>
            <a:ext cx="8645125" cy="27283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1400" dirty="0">
                <a:solidFill>
                  <a:schemeClr val="tx1"/>
                </a:solidFill>
              </a:rPr>
              <a:t>Формирование 2-ух </a:t>
            </a:r>
            <a:r>
              <a:rPr lang="ru-RU" sz="1400" dirty="0" smtClean="0">
                <a:solidFill>
                  <a:schemeClr val="tx1"/>
                </a:solidFill>
              </a:rPr>
              <a:t>Заявок: на включение в </a:t>
            </a:r>
            <a:r>
              <a:rPr lang="ru-RU" sz="1400" dirty="0" err="1" smtClean="0">
                <a:solidFill>
                  <a:schemeClr val="tx1"/>
                </a:solidFill>
              </a:rPr>
              <a:t>Терплан</a:t>
            </a:r>
            <a:r>
              <a:rPr lang="ru-RU" sz="1400" dirty="0" smtClean="0">
                <a:solidFill>
                  <a:schemeClr val="tx1"/>
                </a:solidFill>
              </a:rPr>
              <a:t> мероприятий и на перечисление средств  </a:t>
            </a:r>
            <a:endParaRPr lang="ru-RU" sz="1400" dirty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94708" y="1419623"/>
            <a:ext cx="8632624" cy="144015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>
                <a:solidFill>
                  <a:schemeClr val="tx1"/>
                </a:solidFill>
              </a:rPr>
              <a:t>Введение дополнительных требований к мероприятиям: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200" dirty="0">
                <a:solidFill>
                  <a:schemeClr val="tx1"/>
                </a:solidFill>
              </a:rPr>
              <a:t>по обучению (медицинский работник, обучение которого планируется по программе повышения квалификации, не обучался по программам дополнительного профессионального образования в течение года, предшествующего соответствующему финансовому году)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200" dirty="0">
                <a:solidFill>
                  <a:schemeClr val="tx1"/>
                </a:solidFill>
              </a:rPr>
              <a:t>по приобретению и ремонту оборудования (соответствие назначения приобретаемого</a:t>
            </a:r>
            <a:r>
              <a:rPr lang="en-US" sz="1200" dirty="0">
                <a:solidFill>
                  <a:schemeClr val="tx1"/>
                </a:solidFill>
              </a:rPr>
              <a:t>/</a:t>
            </a:r>
            <a:r>
              <a:rPr lang="ru-RU" sz="1200" dirty="0">
                <a:solidFill>
                  <a:schemeClr val="tx1"/>
                </a:solidFill>
              </a:rPr>
              <a:t>ремонтируемого медицинского оборудования целям оказания медицинской помощи по формам, видам и профилям медицинской помощи, оказываемой федеральной медицинской организацией в рамках базовой/территориальной программы ОМС)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94708" y="2931790"/>
            <a:ext cx="8640957" cy="4320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tx1"/>
                </a:solidFill>
              </a:rPr>
              <a:t>Изменение структуры формирования средств НСЗ территориальных фондов ОМС на финансовое обеспечение мероприятий (сумма средств от применения страховыми экспертами  санкций по результатам МЭЭ и ЭКМП)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67545" y="3435846"/>
            <a:ext cx="8632624" cy="2880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>
                <a:solidFill>
                  <a:schemeClr val="tx1"/>
                </a:solidFill>
              </a:rPr>
              <a:t>Изменение сроков направления Заявок и утверждения Планов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797EAC2E-6F32-445C-98FC-0CC657C031E4}"/>
              </a:ext>
            </a:extLst>
          </p:cNvPr>
          <p:cNvSpPr txBox="1"/>
          <p:nvPr/>
        </p:nvSpPr>
        <p:spPr>
          <a:xfrm>
            <a:off x="114302" y="40744"/>
            <a:ext cx="8532159" cy="67454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10671" algn="ctr">
              <a:spcBef>
                <a:spcPts val="101"/>
              </a:spcBef>
            </a:pPr>
            <a:r>
              <a:rPr lang="ru-RU" sz="1000" b="1" kern="0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НОВЕЛЛЫ 2022 ГОДА</a:t>
            </a:r>
          </a:p>
          <a:p>
            <a:pPr marL="10671" algn="ctr">
              <a:spcBef>
                <a:spcPts val="101"/>
              </a:spcBef>
            </a:pPr>
            <a:r>
              <a:rPr lang="ru-RU" sz="900" b="1" kern="0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ПО РЕАЛИЗАЦИИ МЕРОПРИЯТИЙ ПО ОРГАНИЗАЦИИ ДОПОЛНИТЕЛЬНОГО ПРОФЕССИОНАЛЬНОГО ОБРАЗОВАНИЯ МЕДИЦИНСКИХ РАБОТНИКОВ ПО ПРОГРАММАМ ПОВЫШЕНИЯ КВАЛИФИКАЦИИ, А ТАКЖЕ ПО ПРИОБРЕТЕНИЮ И ПРОВЕДЕНИЮ РЕМОНТА </a:t>
            </a:r>
            <a:r>
              <a:rPr lang="en-US" sz="900" b="1" kern="0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/>
            </a:r>
            <a:br>
              <a:rPr lang="en-US" sz="900" b="1" kern="0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sz="900" b="1" kern="0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МЕДИЦИНСКОГО ОБОРУДОВАНИЯ</a:t>
            </a:r>
            <a:endParaRPr lang="ru-RU" sz="1000" cap="small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2" name="Picture 2" descr="https://t3.ftcdn.net/jpg/00/89/85/08/240_F_89850844_YGSGp8OPRTpJsNyKOuQN1Fsl1zUlQpeo.jp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18" y="775707"/>
            <a:ext cx="316195" cy="2529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xtLst/>
        </p:spPr>
      </p:pic>
      <p:pic>
        <p:nvPicPr>
          <p:cNvPr id="23" name="Picture 4" descr="2 calendar holiday number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6" t="6560" r="13934" b="7817"/>
          <a:stretch/>
        </p:blipFill>
        <p:spPr bwMode="auto">
          <a:xfrm>
            <a:off x="211276" y="1097632"/>
            <a:ext cx="229820" cy="2201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xtLst/>
        </p:spPr>
      </p:pic>
      <p:pic>
        <p:nvPicPr>
          <p:cNvPr id="24" name="Picture 6" descr="3 calendar holiday number"/>
          <p:cNvPicPr>
            <a:picLocks noChangeAspect="1" noChangeArrowheads="1"/>
          </p:cNvPicPr>
          <p:nvPr/>
        </p:nvPicPr>
        <p:blipFill rotWithShape="1"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27" t="9776" r="18140" b="9723"/>
          <a:stretch/>
        </p:blipFill>
        <p:spPr bwMode="auto">
          <a:xfrm>
            <a:off x="208977" y="1955655"/>
            <a:ext cx="220634" cy="2201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xtLst/>
        </p:spPr>
      </p:pic>
      <p:pic>
        <p:nvPicPr>
          <p:cNvPr id="25" name="Picture 8" descr="4 calendar holiday number"/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54" t="10257" r="18512" b="10409"/>
          <a:stretch/>
        </p:blipFill>
        <p:spPr bwMode="auto">
          <a:xfrm>
            <a:off x="220118" y="3010832"/>
            <a:ext cx="219710" cy="2201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xtLst/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541079" y="137741"/>
            <a:ext cx="512162" cy="512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5261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st.depositphotos.com/1926743/4828/i/950/depositphotos_48282133-stock-photo-man-speaks-in-megapho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41320" y="3970020"/>
            <a:ext cx="1143000" cy="11734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500" dirty="0" smtClean="0"/>
              <a:t>Своевременное информирование - обеспечение доступности медицинской помощи в рамках обязательного медицинского страхования</a:t>
            </a:r>
            <a:endParaRPr lang="ru-RU" sz="1500" dirty="0"/>
          </a:p>
        </p:txBody>
      </p:sp>
      <p:sp>
        <p:nvSpPr>
          <p:cNvPr id="3" name="TextBox 2"/>
          <p:cNvSpPr txBox="1"/>
          <p:nvPr/>
        </p:nvSpPr>
        <p:spPr>
          <a:xfrm>
            <a:off x="1744981" y="963931"/>
            <a:ext cx="6019799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dirty="0" smtClean="0"/>
              <a:t>Информирование о прохождении профилактических мероприятий 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447800" y="1377316"/>
          <a:ext cx="6505575" cy="445373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107332"/>
                <a:gridCol w="2093549"/>
                <a:gridCol w="1764810"/>
                <a:gridCol w="1539884"/>
              </a:tblGrid>
              <a:tr h="2624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2018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2019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2020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2021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года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131,5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тыс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.чел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537,3 тыс.чел.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317,1 тыс.чел.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372,3 тыс.чел.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09600" y="1996440"/>
            <a:ext cx="7840980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900" dirty="0" smtClean="0"/>
              <a:t>Снижение показателей в 2020 году связано с введения ограничительных  мер по обеспечению санитарно-эпидемиологического благополучия населения в связи с распространением новой </a:t>
            </a:r>
            <a:r>
              <a:rPr lang="ru-RU" sz="900" dirty="0" err="1" smtClean="0"/>
              <a:t>коронавирусной</a:t>
            </a:r>
            <a:r>
              <a:rPr lang="ru-RU" sz="900" dirty="0" smtClean="0"/>
              <a:t> инфекции (</a:t>
            </a:r>
            <a:r>
              <a:rPr lang="en-US" sz="900" dirty="0" smtClean="0"/>
              <a:t>COVID-19) </a:t>
            </a:r>
            <a:r>
              <a:rPr lang="ru-RU" sz="900" dirty="0" smtClean="0"/>
              <a:t>Постановление Правительства РФ от 03.04.2020 №432</a:t>
            </a:r>
            <a:endParaRPr lang="ru-RU" sz="900" dirty="0"/>
          </a:p>
        </p:txBody>
      </p:sp>
      <p:sp>
        <p:nvSpPr>
          <p:cNvPr id="9" name="TextBox 8"/>
          <p:cNvSpPr txBox="1"/>
          <p:nvPr/>
        </p:nvSpPr>
        <p:spPr>
          <a:xfrm>
            <a:off x="323850" y="2747010"/>
            <a:ext cx="2442015" cy="23852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sz="1100" dirty="0" smtClean="0"/>
              <a:t>Каналы информирования в 2021 году:</a:t>
            </a:r>
            <a:endParaRPr lang="ru-RU" sz="1100" dirty="0"/>
          </a:p>
        </p:txBody>
      </p:sp>
      <p:sp>
        <p:nvSpPr>
          <p:cNvPr id="10" name="TextBox 9"/>
          <p:cNvSpPr txBox="1"/>
          <p:nvPr/>
        </p:nvSpPr>
        <p:spPr>
          <a:xfrm>
            <a:off x="5265420" y="2537460"/>
            <a:ext cx="2727350" cy="23852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sz="1100" dirty="0" smtClean="0"/>
              <a:t>Контроль за диспансерным наблюдением:</a:t>
            </a:r>
            <a:endParaRPr lang="ru-RU" sz="11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160520" y="2849880"/>
            <a:ext cx="4762500" cy="23622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just"/>
            <a:r>
              <a:rPr lang="ru-RU" sz="900" dirty="0" smtClean="0"/>
              <a:t>Количественный учет застрахованных лиц, подлежащих диспансерному наблюдению. Успешный пилотный проект  по сопровождению з/лиц</a:t>
            </a:r>
            <a:endParaRPr lang="ru-RU" sz="900" dirty="0"/>
          </a:p>
        </p:txBody>
      </p:sp>
      <p:sp>
        <p:nvSpPr>
          <p:cNvPr id="12" name="TextBox 11"/>
          <p:cNvSpPr txBox="1"/>
          <p:nvPr/>
        </p:nvSpPr>
        <p:spPr>
          <a:xfrm>
            <a:off x="3566160" y="2804161"/>
            <a:ext cx="560090" cy="207749"/>
          </a:xfrm>
          <a:prstGeom prst="rect">
            <a:avLst/>
          </a:prstGeom>
          <a:solidFill>
            <a:srgbClr val="FFC000"/>
          </a:solidFill>
        </p:spPr>
        <p:txBody>
          <a:bodyPr wrap="none" lIns="68580" tIns="34290" rIns="68580" bIns="34290" rtlCol="0">
            <a:spAutoFit/>
          </a:bodyPr>
          <a:lstStyle/>
          <a:p>
            <a:r>
              <a:rPr lang="ru-RU" sz="900" dirty="0" smtClean="0"/>
              <a:t>2018 год</a:t>
            </a:r>
            <a:endParaRPr lang="ru-RU" sz="9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030980" y="3139440"/>
            <a:ext cx="5113020" cy="4038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sz="900" dirty="0" smtClean="0">
              <a:solidFill>
                <a:schemeClr val="tx1"/>
              </a:solidFill>
            </a:endParaRPr>
          </a:p>
          <a:p>
            <a:pPr algn="just"/>
            <a:r>
              <a:rPr lang="ru-RU" sz="900" dirty="0" smtClean="0">
                <a:solidFill>
                  <a:schemeClr val="tx1"/>
                </a:solidFill>
              </a:rPr>
              <a:t>Учет застрахованных лиц, подлежащих и прошедших диспансерное наблюдение, </a:t>
            </a:r>
          </a:p>
          <a:p>
            <a:pPr algn="just"/>
            <a:r>
              <a:rPr lang="ru-RU" sz="900" dirty="0" smtClean="0">
                <a:solidFill>
                  <a:schemeClr val="tx1"/>
                </a:solidFill>
              </a:rPr>
              <a:t>пациентов с БСК и онкологией</a:t>
            </a:r>
          </a:p>
          <a:p>
            <a:pPr algn="ctr"/>
            <a:endParaRPr lang="ru-RU" sz="900" dirty="0"/>
          </a:p>
        </p:txBody>
      </p:sp>
      <p:sp>
        <p:nvSpPr>
          <p:cNvPr id="14" name="TextBox 13"/>
          <p:cNvSpPr txBox="1"/>
          <p:nvPr/>
        </p:nvSpPr>
        <p:spPr>
          <a:xfrm>
            <a:off x="3467100" y="3162301"/>
            <a:ext cx="560090" cy="207749"/>
          </a:xfrm>
          <a:prstGeom prst="rect">
            <a:avLst/>
          </a:prstGeom>
          <a:solidFill>
            <a:srgbClr val="FFC000"/>
          </a:solidFill>
        </p:spPr>
        <p:txBody>
          <a:bodyPr wrap="none" lIns="68580" tIns="34290" rIns="68580" bIns="34290" rtlCol="0">
            <a:spAutoFit/>
          </a:bodyPr>
          <a:lstStyle/>
          <a:p>
            <a:r>
              <a:rPr lang="ru-RU" sz="900" dirty="0" smtClean="0"/>
              <a:t>2020 год</a:t>
            </a:r>
            <a:endParaRPr lang="ru-RU" sz="9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924300" y="3566160"/>
            <a:ext cx="5036820" cy="4572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sz="900" dirty="0" smtClean="0"/>
          </a:p>
          <a:p>
            <a:pPr algn="just"/>
            <a:r>
              <a:rPr lang="ru-RU" sz="900" dirty="0" smtClean="0">
                <a:solidFill>
                  <a:schemeClr val="tx1"/>
                </a:solidFill>
              </a:rPr>
              <a:t>Ежемесячный мониторинг ФОМС на основе сведений ТФОМС объема посещений, исследований в рамках диспансерного наблюдения застрахованных лиц из числа подлежащих диспансерному наблюдению при БСК и онкологии</a:t>
            </a:r>
          </a:p>
          <a:p>
            <a:pPr algn="ctr"/>
            <a:endParaRPr lang="ru-RU" sz="900" dirty="0"/>
          </a:p>
        </p:txBody>
      </p:sp>
      <p:sp>
        <p:nvSpPr>
          <p:cNvPr id="16" name="TextBox 15"/>
          <p:cNvSpPr txBox="1"/>
          <p:nvPr/>
        </p:nvSpPr>
        <p:spPr>
          <a:xfrm>
            <a:off x="3352800" y="3558541"/>
            <a:ext cx="640080" cy="207749"/>
          </a:xfrm>
          <a:prstGeom prst="rect">
            <a:avLst/>
          </a:prstGeom>
          <a:solidFill>
            <a:srgbClr val="FFC000"/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900" dirty="0" smtClean="0"/>
              <a:t>2021 год</a:t>
            </a:r>
            <a:endParaRPr lang="ru-RU" sz="900" dirty="0"/>
          </a:p>
        </p:txBody>
      </p:sp>
      <p:sp>
        <p:nvSpPr>
          <p:cNvPr id="17" name="TextBox 16"/>
          <p:cNvSpPr txBox="1"/>
          <p:nvPr/>
        </p:nvSpPr>
        <p:spPr>
          <a:xfrm>
            <a:off x="5006341" y="4076700"/>
            <a:ext cx="3932270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1100" dirty="0" smtClean="0"/>
              <a:t>Эффективность усовершенствования контроля в цифрах:</a:t>
            </a:r>
            <a:endParaRPr lang="ru-RU" sz="11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939540" y="4343400"/>
            <a:ext cx="5044440" cy="335280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just"/>
            <a:r>
              <a:rPr lang="ru-RU" sz="900" dirty="0" smtClean="0"/>
              <a:t>Выросла доля застрахованных лиц с болезнями дыхания, системы кровообращения и онкологических пациентов, состоящих под диспансерным наблюдением</a:t>
            </a:r>
            <a:endParaRPr lang="ru-RU" sz="9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4922520" y="4716780"/>
            <a:ext cx="3451860" cy="42672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sz="800" dirty="0" smtClean="0">
              <a:solidFill>
                <a:schemeClr val="tx1"/>
              </a:solidFill>
            </a:endParaRPr>
          </a:p>
          <a:p>
            <a:r>
              <a:rPr lang="ru-RU" sz="800" dirty="0" smtClean="0">
                <a:solidFill>
                  <a:schemeClr val="tx1"/>
                </a:solidFill>
              </a:rPr>
              <a:t>Повышение приверженности пациентов к лечению;</a:t>
            </a:r>
          </a:p>
          <a:p>
            <a:r>
              <a:rPr lang="ru-RU" sz="800" dirty="0" smtClean="0">
                <a:solidFill>
                  <a:schemeClr val="tx1"/>
                </a:solidFill>
              </a:rPr>
              <a:t>Инициативное врачебное </a:t>
            </a:r>
            <a:r>
              <a:rPr lang="ru-RU" sz="800" dirty="0" err="1" smtClean="0">
                <a:solidFill>
                  <a:schemeClr val="tx1"/>
                </a:solidFill>
              </a:rPr>
              <a:t>регагирование</a:t>
            </a:r>
            <a:r>
              <a:rPr lang="ru-RU" sz="800" dirty="0" smtClean="0">
                <a:solidFill>
                  <a:schemeClr val="tx1"/>
                </a:solidFill>
              </a:rPr>
              <a:t> на значимые события;</a:t>
            </a:r>
          </a:p>
          <a:p>
            <a:r>
              <a:rPr lang="ru-RU" sz="800" dirty="0" smtClean="0">
                <a:solidFill>
                  <a:schemeClr val="tx1"/>
                </a:solidFill>
              </a:rPr>
              <a:t>Уменьшение обострение госпитализаций, вызовов СМ</a:t>
            </a:r>
          </a:p>
          <a:p>
            <a:pPr algn="ctr"/>
            <a:endParaRPr lang="ru-RU" sz="900" dirty="0">
              <a:solidFill>
                <a:schemeClr val="tx1"/>
              </a:solidFill>
            </a:endParaRPr>
          </a:p>
        </p:txBody>
      </p:sp>
      <p:sp>
        <p:nvSpPr>
          <p:cNvPr id="23" name="Стрелка вправо 22"/>
          <p:cNvSpPr/>
          <p:nvPr/>
        </p:nvSpPr>
        <p:spPr>
          <a:xfrm>
            <a:off x="3962400" y="4739640"/>
            <a:ext cx="876300" cy="259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graphicFrame>
        <p:nvGraphicFramePr>
          <p:cNvPr id="25" name="Диаграмма 24"/>
          <p:cNvGraphicFramePr/>
          <p:nvPr/>
        </p:nvGraphicFramePr>
        <p:xfrm>
          <a:off x="333375" y="2867026"/>
          <a:ext cx="2714625" cy="20109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100" dirty="0" smtClean="0">
                <a:solidFill>
                  <a:schemeClr val="tx2">
                    <a:lumMod val="75000"/>
                  </a:schemeClr>
                </a:solidFill>
              </a:rPr>
              <a:t>Информирование застрахованных лиц о прохождении углубленной диспансеризации</a:t>
            </a:r>
            <a:endParaRPr lang="ru-RU" sz="21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46081" y="1101314"/>
            <a:ext cx="8808720" cy="12877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just"/>
            <a:r>
              <a:rPr lang="ru-RU" sz="900" dirty="0" smtClean="0">
                <a:solidFill>
                  <a:schemeClr val="tx1"/>
                </a:solidFill>
              </a:rPr>
              <a:t>На 01.07.2021 года создан Федеральный регистр застрахованных лиц, переболевших </a:t>
            </a:r>
            <a:r>
              <a:rPr lang="en-US" sz="900" dirty="0" smtClean="0">
                <a:solidFill>
                  <a:schemeClr val="tx1"/>
                </a:solidFill>
              </a:rPr>
              <a:t>COVID-19 </a:t>
            </a:r>
            <a:r>
              <a:rPr lang="ru-RU" sz="900" dirty="0" smtClean="0">
                <a:solidFill>
                  <a:schemeClr val="tx1"/>
                </a:solidFill>
              </a:rPr>
              <a:t>общим количеством </a:t>
            </a:r>
            <a:r>
              <a:rPr lang="ru-RU" sz="900" b="1" i="1" dirty="0" smtClean="0">
                <a:solidFill>
                  <a:schemeClr val="tx1"/>
                </a:solidFill>
              </a:rPr>
              <a:t>92 361</a:t>
            </a:r>
            <a:r>
              <a:rPr lang="ru-RU" sz="900" b="1" dirty="0" smtClean="0">
                <a:solidFill>
                  <a:schemeClr val="tx1"/>
                </a:solidFill>
              </a:rPr>
              <a:t>. </a:t>
            </a:r>
            <a:r>
              <a:rPr lang="ru-RU" sz="900" dirty="0" smtClean="0">
                <a:solidFill>
                  <a:schemeClr val="tx1"/>
                </a:solidFill>
              </a:rPr>
              <a:t>Углубленная диспансеризация для указанных лиц является необходимой мерой медицинской помощи. Индивидуальное информирование приоритетной системной задачей СМО и их представителей в отношении граждан 1-й и 2-й группы ( с одним и более хроническими заболеваниями), перенесшие НКВИ. В первую очередь это пациенты с сердечно сосудистыми заболеваниями в сочетании с хроническими заболеваниями, сахарным диабетом или имеющие поражение сосудов головного мозга, в том числе перенесенного инсульта, переболевшие </a:t>
            </a:r>
            <a:r>
              <a:rPr lang="ru-RU" sz="900" dirty="0" err="1" smtClean="0">
                <a:solidFill>
                  <a:schemeClr val="tx1"/>
                </a:solidFill>
              </a:rPr>
              <a:t>коронавирусом</a:t>
            </a:r>
            <a:endParaRPr lang="ru-RU" sz="900" dirty="0" smtClean="0">
              <a:solidFill>
                <a:schemeClr val="tx1"/>
              </a:solidFill>
            </a:endParaRPr>
          </a:p>
          <a:p>
            <a:pPr algn="ctr"/>
            <a:r>
              <a:rPr lang="ru-RU" sz="900" b="1" dirty="0" smtClean="0">
                <a:solidFill>
                  <a:schemeClr val="tx1"/>
                </a:solidFill>
              </a:rPr>
              <a:t>С 01.07.2021 года по 30.12.2021 </a:t>
            </a:r>
            <a:r>
              <a:rPr lang="ru-RU" sz="1100" b="1" dirty="0" smtClean="0">
                <a:solidFill>
                  <a:schemeClr val="tx1"/>
                </a:solidFill>
              </a:rPr>
              <a:t>года (6 месяцев) проинформировано </a:t>
            </a:r>
            <a:r>
              <a:rPr lang="ru-RU" sz="1200" b="1" i="1" dirty="0" smtClean="0">
                <a:solidFill>
                  <a:schemeClr val="tx1"/>
                </a:solidFill>
              </a:rPr>
              <a:t>109 312 </a:t>
            </a:r>
            <a:r>
              <a:rPr lang="ru-RU" sz="1100" b="1" dirty="0" smtClean="0">
                <a:solidFill>
                  <a:schemeClr val="tx1"/>
                </a:solidFill>
              </a:rPr>
              <a:t>человек. Отклик – 36% (по РФ – 11%)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</a:rPr>
              <a:t>Плановые объемы по УД на 2021 год составили 76 545, из них прошли углубленную диспансеризацию 31 018</a:t>
            </a:r>
            <a:r>
              <a:rPr lang="ru-RU" sz="1200" b="1" i="1" dirty="0" smtClean="0">
                <a:solidFill>
                  <a:schemeClr val="tx1"/>
                </a:solidFill>
              </a:rPr>
              <a:t> (40,5%) </a:t>
            </a:r>
            <a:r>
              <a:rPr lang="ru-RU" sz="1100" b="1" dirty="0" smtClean="0">
                <a:solidFill>
                  <a:schemeClr val="tx1"/>
                </a:solidFill>
              </a:rPr>
              <a:t>человек.</a:t>
            </a:r>
            <a:endParaRPr lang="ru-RU" sz="1100" b="1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66800" y="2430780"/>
            <a:ext cx="3048000" cy="40780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1100" dirty="0" smtClean="0"/>
              <a:t>МО с наибольшим % прохождения углубленной диспансеризации </a:t>
            </a:r>
            <a:endParaRPr lang="ru-RU" sz="1100" dirty="0"/>
          </a:p>
        </p:txBody>
      </p:sp>
      <p:sp>
        <p:nvSpPr>
          <p:cNvPr id="5" name="TextBox 4"/>
          <p:cNvSpPr txBox="1"/>
          <p:nvPr/>
        </p:nvSpPr>
        <p:spPr>
          <a:xfrm>
            <a:off x="5311140" y="2484120"/>
            <a:ext cx="3048000" cy="40780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1100" dirty="0" smtClean="0"/>
              <a:t>МО с наименьшим % прохождения углубленной диспансеризации</a:t>
            </a:r>
            <a:endParaRPr lang="ru-RU" sz="11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853440" y="2849881"/>
          <a:ext cx="3505200" cy="2049784"/>
        </p:xfrm>
        <a:graphic>
          <a:graphicData uri="http://schemas.openxmlformats.org/drawingml/2006/table">
            <a:tbl>
              <a:tblPr/>
              <a:tblGrid>
                <a:gridCol w="441960"/>
                <a:gridCol w="1760220"/>
                <a:gridCol w="1303020"/>
              </a:tblGrid>
              <a:tr h="1863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№</a:t>
                      </a:r>
                    </a:p>
                  </a:txBody>
                  <a:tcPr marL="5715" marR="5715" marT="57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МО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715" marR="5715" marT="5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Показатель (%)</a:t>
                      </a:r>
                    </a:p>
                  </a:txBody>
                  <a:tcPr marL="5715" marR="5715" marT="5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863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5715" marR="5715" marT="57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Верхнеколымская ЦРБ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715" marR="5715" marT="5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715" marR="5715" marT="5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863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</a:t>
                      </a:r>
                    </a:p>
                  </a:txBody>
                  <a:tcPr marL="5715" marR="5715" marT="57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Алданская ЦРБ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715" marR="5715" marT="5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715" marR="5715" marT="5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863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</a:t>
                      </a:r>
                    </a:p>
                  </a:txBody>
                  <a:tcPr marL="5715" marR="5715" marT="57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Кобяйская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ЦРБ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715" marR="5715" marT="5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715" marR="5715" marT="5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863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 marL="5715" marR="5715" marT="57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Мегино-Кангаласская ЦРБ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715" marR="5715" marT="5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715" marR="5715" marT="5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863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</a:t>
                      </a:r>
                    </a:p>
                  </a:txBody>
                  <a:tcPr marL="5715" marR="5715" marT="57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Яннамед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715" marR="5715" marT="5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715" marR="5715" marT="5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863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6</a:t>
                      </a:r>
                    </a:p>
                  </a:txBody>
                  <a:tcPr marL="5715" marR="5715" marT="57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СВФУ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715" marR="5715" marT="5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715" marR="5715" marT="5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863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</a:t>
                      </a:r>
                    </a:p>
                  </a:txBody>
                  <a:tcPr marL="5715" marR="5715" marT="57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Абыйская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ЦРБ</a:t>
                      </a:r>
                    </a:p>
                  </a:txBody>
                  <a:tcPr marL="5715" marR="5715" marT="5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715" marR="5715" marT="5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863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</a:t>
                      </a:r>
                    </a:p>
                  </a:txBody>
                  <a:tcPr marL="5715" marR="5715" marT="57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Анабарская ЦРБ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715" marR="5715" marT="5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715" marR="5715" marT="5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863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</a:t>
                      </a:r>
                    </a:p>
                  </a:txBody>
                  <a:tcPr marL="5715" marR="5715" marT="57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Горная ЦРБ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715" marR="5715" marT="5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715" marR="5715" marT="5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863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</a:t>
                      </a:r>
                    </a:p>
                  </a:txBody>
                  <a:tcPr marL="5715" marR="5715" marT="57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ЯГБ-3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715" marR="5715" marT="5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715" marR="5715" marT="5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785361" y="2895599"/>
          <a:ext cx="3771900" cy="2011680"/>
        </p:xfrm>
        <a:graphic>
          <a:graphicData uri="http://schemas.openxmlformats.org/drawingml/2006/table">
            <a:tbl>
              <a:tblPr/>
              <a:tblGrid>
                <a:gridCol w="682148"/>
                <a:gridCol w="2032233"/>
                <a:gridCol w="1057519"/>
              </a:tblGrid>
              <a:tr h="182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№</a:t>
                      </a:r>
                    </a:p>
                  </a:txBody>
                  <a:tcPr marL="5715" marR="5715" marT="57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1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МО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Показатель (%)</a:t>
                      </a:r>
                    </a:p>
                  </a:txBody>
                  <a:tcPr marL="5715" marR="5715" marT="57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5715" marR="5715" marT="57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b" latinLnBrk="0" hangingPunct="1"/>
                      <a:r>
                        <a:rPr lang="ru-RU" sz="11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Усть-Янская ЦРБ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1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5715" marR="5715" marT="57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b" latinLnBrk="0" hangingPunct="1"/>
                      <a:r>
                        <a:rPr lang="ru-RU" sz="11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Эвено-Бытантайская ЦРБ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1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5715" marR="5715" marT="57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b" latinLnBrk="0" hangingPunct="1"/>
                      <a:r>
                        <a:rPr lang="ru-RU" sz="1100" b="0" i="0" u="none" strike="noStrike" kern="1200" dirty="0" err="1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Среднеколымская</a:t>
                      </a:r>
                      <a:r>
                        <a:rPr lang="ru-RU" sz="11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 ЦРБ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1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5715" marR="5715" marT="57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b" latinLnBrk="0" hangingPunct="1"/>
                      <a:r>
                        <a:rPr lang="ru-RU" sz="1100" b="0" i="0" u="none" strike="noStrike" kern="1200" dirty="0" err="1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Нижнеколымская</a:t>
                      </a:r>
                      <a:r>
                        <a:rPr lang="ru-RU" sz="11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 ЦРБ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1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5715" marR="5715" marT="57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b" latinLnBrk="0" hangingPunct="1"/>
                      <a:r>
                        <a:rPr lang="ru-RU" sz="11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Оймяконская ЦРБ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1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5715" marR="5715" marT="57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b" latinLnBrk="0" hangingPunct="1"/>
                      <a:r>
                        <a:rPr lang="ru-RU" sz="1100" b="0" i="0" u="none" strike="noStrike" kern="1200" dirty="0" err="1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Аллайховская</a:t>
                      </a:r>
                      <a:r>
                        <a:rPr lang="ru-RU" sz="11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 ЦРБ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1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5715" marR="5715" marT="57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b" latinLnBrk="0" hangingPunct="1"/>
                      <a:r>
                        <a:rPr lang="ru-RU" sz="11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ООО «МЦ </a:t>
                      </a:r>
                      <a:r>
                        <a:rPr lang="ru-RU" sz="1100" b="0" i="0" u="none" strike="noStrike" kern="1200" dirty="0" err="1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Медэкспресс</a:t>
                      </a:r>
                      <a:r>
                        <a:rPr lang="ru-RU" sz="11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»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1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5715" marR="5715" marT="57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b" latinLnBrk="0" hangingPunct="1"/>
                      <a:r>
                        <a:rPr lang="ru-RU" sz="1100" b="0" i="0" u="none" strike="noStrike" kern="1200" dirty="0" err="1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Сунтарская</a:t>
                      </a:r>
                      <a:r>
                        <a:rPr lang="ru-RU" sz="11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 ЦРБ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1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1,6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5715" marR="5715" marT="57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b" latinLnBrk="0" hangingPunct="1"/>
                      <a:r>
                        <a:rPr lang="ru-RU" sz="11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Ленская ЦРБ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1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5,8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5715" marR="5715" marT="57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b" latinLnBrk="0" hangingPunct="1"/>
                      <a:r>
                        <a:rPr lang="ru-RU" sz="11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Мирнинская ЦРБ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1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5,8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100" dirty="0" smtClean="0">
                <a:solidFill>
                  <a:schemeClr val="tx2">
                    <a:lumMod val="50000"/>
                  </a:schemeClr>
                </a:solidFill>
              </a:rPr>
              <a:t>Основные задачи</a:t>
            </a:r>
            <a:endParaRPr lang="ru-RU" sz="21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3380" y="929640"/>
            <a:ext cx="8412480" cy="37317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ru-RU" dirty="0" err="1" smtClean="0">
                <a:latin typeface="Times New Roman"/>
                <a:cs typeface="Times New Roman"/>
              </a:rPr>
              <a:t>√</a:t>
            </a:r>
            <a:r>
              <a:rPr lang="ru-RU" dirty="0" smtClean="0">
                <a:latin typeface="Times New Roman"/>
                <a:cs typeface="Times New Roman"/>
              </a:rPr>
              <a:t> </a:t>
            </a:r>
            <a:r>
              <a:rPr lang="ru-RU" sz="1200" dirty="0" smtClean="0">
                <a:latin typeface="Times New Roman"/>
                <a:cs typeface="Times New Roman"/>
              </a:rPr>
              <a:t>Сохранение доступности плановой медицинской помощи</a:t>
            </a:r>
          </a:p>
          <a:p>
            <a:pPr algn="just"/>
            <a:r>
              <a:rPr lang="ru-RU" sz="1200" dirty="0" err="1" smtClean="0">
                <a:latin typeface="Times New Roman"/>
                <a:cs typeface="Times New Roman"/>
              </a:rPr>
              <a:t>√</a:t>
            </a:r>
            <a:r>
              <a:rPr lang="ru-RU" sz="1200" dirty="0" smtClean="0">
                <a:latin typeface="Times New Roman"/>
                <a:cs typeface="Times New Roman"/>
              </a:rPr>
              <a:t> Совершенствованию оплаты медицинской помощи с учетом показателей результативности деятельности медицинских организаций (не только количественных, но и качественных) ;</a:t>
            </a:r>
          </a:p>
          <a:p>
            <a:pPr algn="just"/>
            <a:r>
              <a:rPr lang="ru-RU" sz="1200" dirty="0" err="1" smtClean="0">
                <a:latin typeface="Times New Roman"/>
                <a:cs typeface="Times New Roman"/>
              </a:rPr>
              <a:t>√</a:t>
            </a:r>
            <a:r>
              <a:rPr lang="ru-RU" sz="1200" dirty="0" smtClean="0">
                <a:latin typeface="Times New Roman"/>
                <a:cs typeface="Times New Roman"/>
              </a:rPr>
              <a:t> Оценка показателей деятельности страховых медицинских организаций, учитывающий реализацию функций и результатов деятельности;</a:t>
            </a:r>
          </a:p>
          <a:p>
            <a:pPr algn="just"/>
            <a:r>
              <a:rPr lang="ru-RU" sz="1200" dirty="0" smtClean="0">
                <a:latin typeface="Times New Roman"/>
                <a:cs typeface="Times New Roman"/>
              </a:rPr>
              <a:t>√ Реализация мероприятий по дальнейшему развитию и усовершенствованию системы защиты прав застрахованных лиц по:</a:t>
            </a:r>
          </a:p>
          <a:p>
            <a:pPr algn="just"/>
            <a:r>
              <a:rPr lang="ru-RU" sz="1200" dirty="0" smtClean="0">
                <a:latin typeface="Times New Roman"/>
                <a:cs typeface="Times New Roman"/>
              </a:rPr>
              <a:t>-изменениям в Федеральный закон №326-ФЗ в части определения понятия системы защиты прав застрахованных лиц, установления  дополнительных полномочий ТФОМС и СМО;</a:t>
            </a:r>
          </a:p>
          <a:p>
            <a:pPr algn="just"/>
            <a:r>
              <a:rPr lang="ru-RU" sz="1200" dirty="0" smtClean="0">
                <a:latin typeface="Times New Roman"/>
                <a:cs typeface="Times New Roman"/>
              </a:rPr>
              <a:t>-изменениям в Правила ОМС в части особенностей индивидуального сопровождения застрахованных лиц, включенных в </a:t>
            </a:r>
            <a:r>
              <a:rPr lang="ru-RU" sz="1200" dirty="0" err="1" smtClean="0">
                <a:latin typeface="Times New Roman"/>
                <a:cs typeface="Times New Roman"/>
              </a:rPr>
              <a:t>фокус-группы</a:t>
            </a:r>
            <a:r>
              <a:rPr lang="ru-RU" sz="1200" dirty="0" smtClean="0">
                <a:latin typeface="Times New Roman"/>
                <a:cs typeface="Times New Roman"/>
              </a:rPr>
              <a:t> по установленным критериям;</a:t>
            </a:r>
          </a:p>
          <a:p>
            <a:pPr algn="just"/>
            <a:r>
              <a:rPr lang="ru-RU" sz="1200" dirty="0" smtClean="0">
                <a:latin typeface="Times New Roman"/>
                <a:cs typeface="Times New Roman"/>
              </a:rPr>
              <a:t>- изменениям в Порядок проведения контроля объемов, сроков, качества и условий предоставления медицинской помощи по обязательному медицинскому страхованию застрахованным лицам, а также ее финансового обеспечения с ориентацией на риск- ориентированный подход;</a:t>
            </a:r>
          </a:p>
          <a:p>
            <a:r>
              <a:rPr lang="ru-RU" sz="1200" dirty="0" smtClean="0">
                <a:latin typeface="Times New Roman"/>
                <a:cs typeface="Times New Roman"/>
              </a:rPr>
              <a:t>√ Наделения страховых медицинских организаций правом по сопровождению, оказанию юридической, информационной и другой помощи при защите застрахованными лицами своих прав в сфере ОМС в судебном порядке в случае их обращения в СМО;</a:t>
            </a:r>
          </a:p>
          <a:p>
            <a:r>
              <a:rPr lang="ru-RU" sz="1200" dirty="0" err="1" smtClean="0">
                <a:latin typeface="Times New Roman"/>
                <a:cs typeface="Times New Roman"/>
              </a:rPr>
              <a:t>√</a:t>
            </a:r>
            <a:r>
              <a:rPr lang="ru-RU" sz="1200" dirty="0" smtClean="0">
                <a:latin typeface="Times New Roman"/>
                <a:cs typeface="Times New Roman"/>
              </a:rPr>
              <a:t> Контроль за выполнением решений Координационных советов по защите прав застрахованных лиц в сфере ОМС;</a:t>
            </a:r>
          </a:p>
          <a:p>
            <a:r>
              <a:rPr lang="ru-RU" sz="1200" dirty="0" err="1" smtClean="0">
                <a:latin typeface="Times New Roman"/>
                <a:cs typeface="Times New Roman"/>
              </a:rPr>
              <a:t>√</a:t>
            </a:r>
            <a:r>
              <a:rPr lang="ru-RU" sz="1200" dirty="0" smtClean="0">
                <a:latin typeface="Times New Roman"/>
                <a:cs typeface="Times New Roman"/>
              </a:rPr>
              <a:t> Дальнейшая работа в ГИС ОМС;</a:t>
            </a:r>
          </a:p>
          <a:p>
            <a:r>
              <a:rPr lang="ru-RU" sz="1200" dirty="0" smtClean="0">
                <a:latin typeface="Times New Roman"/>
                <a:cs typeface="Times New Roman"/>
              </a:rPr>
              <a:t>√ Переход на цифровой полис обязательного медицинского страхования.</a:t>
            </a:r>
            <a:endParaRPr lang="ru-RU" sz="1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41300" y="1017974"/>
          <a:ext cx="8623301" cy="39096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171575" y="307164"/>
            <a:ext cx="7112000" cy="548843"/>
          </a:xfrm>
          <a:gradFill flip="none" rotWithShape="1">
            <a:gsLst>
              <a:gs pos="0">
                <a:schemeClr val="accent2">
                  <a:lumMod val="75000"/>
                  <a:shade val="30000"/>
                  <a:satMod val="115000"/>
                </a:schemeClr>
              </a:gs>
              <a:gs pos="50000">
                <a:schemeClr val="accent2">
                  <a:lumMod val="75000"/>
                  <a:shade val="67500"/>
                  <a:satMod val="115000"/>
                </a:schemeClr>
              </a:gs>
              <a:gs pos="100000">
                <a:schemeClr val="accent2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Прирост субвенции за 2021- 2022 г (млн. руб.)</a:t>
            </a:r>
            <a:endParaRPr lang="ru-RU" sz="2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Выгнутая вверх стрелка 7"/>
          <p:cNvSpPr/>
          <p:nvPr/>
        </p:nvSpPr>
        <p:spPr>
          <a:xfrm>
            <a:off x="3180513" y="982564"/>
            <a:ext cx="3143272" cy="482207"/>
          </a:xfrm>
          <a:prstGeom prst="curved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214415" y="214296"/>
            <a:ext cx="6500858" cy="182166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1500" dirty="0" smtClean="0">
                <a:solidFill>
                  <a:schemeClr val="tx1"/>
                </a:solidFill>
              </a:rPr>
              <a:t>МБТ (</a:t>
            </a:r>
            <a:r>
              <a:rPr lang="en-US" sz="1500" dirty="0" smtClean="0">
                <a:solidFill>
                  <a:schemeClr val="tx1"/>
                </a:solidFill>
              </a:rPr>
              <a:t>COVID)</a:t>
            </a:r>
            <a:r>
              <a:rPr lang="ru-RU" sz="1500" dirty="0" smtClean="0">
                <a:solidFill>
                  <a:schemeClr val="tx1"/>
                </a:solidFill>
              </a:rPr>
              <a:t> из резервного фонда Правительства РФ на дополнительное финансовое обеспечение оказания медицинской помощи лицам застрахованным по ОМС, в том числе с заболеванием или подозрением на заболевание C</a:t>
            </a:r>
            <a:r>
              <a:rPr lang="en-US" sz="1500" dirty="0" smtClean="0">
                <a:solidFill>
                  <a:schemeClr val="tx1"/>
                </a:solidFill>
              </a:rPr>
              <a:t>OVID-19</a:t>
            </a:r>
            <a:r>
              <a:rPr lang="ru-RU" sz="1500" dirty="0" smtClean="0">
                <a:solidFill>
                  <a:schemeClr val="tx1"/>
                </a:solidFill>
              </a:rPr>
              <a:t>, и на финансовое обеспечение проведения углубленной диспансеризации за 2021 год</a:t>
            </a:r>
            <a:endParaRPr lang="en-US" sz="1500" dirty="0" smtClean="0">
              <a:solidFill>
                <a:schemeClr val="tx1"/>
              </a:solidFill>
            </a:endParaRPr>
          </a:p>
          <a:p>
            <a:pPr algn="ctr"/>
            <a:r>
              <a:rPr lang="ru-RU" sz="1500" b="1" dirty="0" smtClean="0">
                <a:solidFill>
                  <a:schemeClr val="tx1"/>
                </a:solidFill>
              </a:rPr>
              <a:t>5 648 229,1 тыс.руб.</a:t>
            </a:r>
          </a:p>
          <a:p>
            <a:pPr algn="ctr"/>
            <a:endParaRPr lang="ru-RU" sz="900" dirty="0">
              <a:solidFill>
                <a:schemeClr val="tx1"/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rot="10800000" flipV="1">
            <a:off x="1714480" y="2035965"/>
            <a:ext cx="642942" cy="32147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Скругленный прямоугольник 7"/>
          <p:cNvSpPr/>
          <p:nvPr/>
        </p:nvSpPr>
        <p:spPr>
          <a:xfrm>
            <a:off x="285720" y="2357436"/>
            <a:ext cx="2143140" cy="150019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1300" dirty="0">
                <a:solidFill>
                  <a:schemeClr val="tx1"/>
                </a:solidFill>
              </a:rPr>
              <a:t>н</a:t>
            </a:r>
            <a:r>
              <a:rPr lang="ru-RU" sz="1300" dirty="0" smtClean="0">
                <a:solidFill>
                  <a:schemeClr val="tx1"/>
                </a:solidFill>
              </a:rPr>
              <a:t>а проведение углубленной диспансеризации, переболевшим </a:t>
            </a:r>
            <a:r>
              <a:rPr lang="en-US" sz="1300" dirty="0" smtClean="0">
                <a:solidFill>
                  <a:schemeClr val="tx1"/>
                </a:solidFill>
              </a:rPr>
              <a:t>COVID-19</a:t>
            </a:r>
            <a:endParaRPr lang="ru-RU" sz="1300" dirty="0" smtClean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101 732,8 тыс.руб.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00299" y="2250279"/>
            <a:ext cx="2786081" cy="241103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</a:rPr>
              <a:t>Стационарная помощь по </a:t>
            </a:r>
            <a:r>
              <a:rPr lang="en-US" sz="1100" b="1" dirty="0" smtClean="0">
                <a:solidFill>
                  <a:schemeClr val="tx1"/>
                </a:solidFill>
              </a:rPr>
              <a:t>COVID-19</a:t>
            </a:r>
          </a:p>
          <a:p>
            <a:pPr algn="ctr"/>
            <a:endParaRPr lang="ru-RU" sz="1100" b="1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500298" y="2786064"/>
            <a:ext cx="2786082" cy="106085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Факт за 2021г. </a:t>
            </a:r>
          </a:p>
          <a:p>
            <a:pPr algn="just"/>
            <a:r>
              <a:rPr lang="ru-RU" sz="1200" dirty="0" smtClean="0">
                <a:solidFill>
                  <a:schemeClr val="tx1"/>
                </a:solidFill>
              </a:rPr>
              <a:t>(предварительные данные):</a:t>
            </a:r>
          </a:p>
          <a:p>
            <a:r>
              <a:rPr lang="ru-RU" sz="1200" b="1" dirty="0" smtClean="0">
                <a:solidFill>
                  <a:schemeClr val="tx1"/>
                </a:solidFill>
              </a:rPr>
              <a:t>36 225 </a:t>
            </a:r>
            <a:r>
              <a:rPr lang="ru-RU" sz="1200" dirty="0" smtClean="0">
                <a:solidFill>
                  <a:schemeClr val="tx1"/>
                </a:solidFill>
              </a:rPr>
              <a:t>случаев </a:t>
            </a:r>
            <a:r>
              <a:rPr lang="ru-RU" sz="1200" dirty="0" err="1" smtClean="0">
                <a:solidFill>
                  <a:schemeClr val="tx1"/>
                </a:solidFill>
              </a:rPr>
              <a:t>госпит-ий</a:t>
            </a:r>
            <a:r>
              <a:rPr lang="ru-RU" sz="1200" dirty="0" smtClean="0">
                <a:solidFill>
                  <a:schemeClr val="tx1"/>
                </a:solidFill>
              </a:rPr>
              <a:t> 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на  </a:t>
            </a:r>
            <a:r>
              <a:rPr lang="ru-RU" sz="1200" b="1" dirty="0" smtClean="0">
                <a:solidFill>
                  <a:schemeClr val="tx1"/>
                </a:solidFill>
              </a:rPr>
              <a:t>8 621 899,3 </a:t>
            </a:r>
            <a:r>
              <a:rPr lang="ru-RU" sz="1200" dirty="0" smtClean="0">
                <a:solidFill>
                  <a:schemeClr val="tx1"/>
                </a:solidFill>
              </a:rPr>
              <a:t>тыс.руб.</a:t>
            </a:r>
            <a:endParaRPr lang="ru-RU" sz="1200" dirty="0">
              <a:solidFill>
                <a:schemeClr val="tx1"/>
              </a:solidFill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rot="5400000">
            <a:off x="3679026" y="2142924"/>
            <a:ext cx="214315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Скругленный прямоугольник 16"/>
          <p:cNvSpPr/>
          <p:nvPr/>
        </p:nvSpPr>
        <p:spPr>
          <a:xfrm>
            <a:off x="2571738" y="3911213"/>
            <a:ext cx="2500330" cy="578643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Средний тариф –</a:t>
            </a:r>
          </a:p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238,0 тыс.руб.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429256" y="2143122"/>
            <a:ext cx="3429024" cy="289323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ФАКТ за 2021г. 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(предварительные данные)</a:t>
            </a:r>
          </a:p>
          <a:p>
            <a:pPr algn="ctr"/>
            <a:endParaRPr lang="ru-RU" sz="1200" dirty="0" smtClean="0">
              <a:solidFill>
                <a:schemeClr val="tx1"/>
              </a:solidFill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endParaRPr lang="ru-RU" sz="1100" dirty="0" smtClean="0">
              <a:solidFill>
                <a:schemeClr val="tx1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500694" y="2678907"/>
            <a:ext cx="3286148" cy="53578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ГБУ РС(Я) «ЯРКБ»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</a:rPr>
              <a:t> 7 198 </a:t>
            </a:r>
            <a:r>
              <a:rPr lang="ru-RU" sz="1100" dirty="0" smtClean="0">
                <a:solidFill>
                  <a:schemeClr val="tx1"/>
                </a:solidFill>
              </a:rPr>
              <a:t>случаев (</a:t>
            </a:r>
            <a:r>
              <a:rPr lang="ru-RU" sz="1100" b="1" dirty="0" smtClean="0">
                <a:solidFill>
                  <a:schemeClr val="tx1"/>
                </a:solidFill>
              </a:rPr>
              <a:t>2 058,9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млн.руб.)</a:t>
            </a: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Средний тариф – 286,0 тыс.руб.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5500694" y="3214692"/>
            <a:ext cx="3286148" cy="53578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ГАУ РС(Я) «РБ№1-НЦМ»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</a:rPr>
              <a:t>3 424 </a:t>
            </a:r>
            <a:r>
              <a:rPr lang="ru-RU" sz="1100" dirty="0" smtClean="0">
                <a:solidFill>
                  <a:schemeClr val="tx1"/>
                </a:solidFill>
              </a:rPr>
              <a:t>случаев (</a:t>
            </a:r>
            <a:r>
              <a:rPr lang="ru-RU" sz="1100" b="1" dirty="0" smtClean="0">
                <a:solidFill>
                  <a:schemeClr val="tx1"/>
                </a:solidFill>
              </a:rPr>
              <a:t>1 093,3 </a:t>
            </a:r>
            <a:r>
              <a:rPr lang="ru-RU" sz="1100" dirty="0" smtClean="0">
                <a:solidFill>
                  <a:schemeClr val="tx1"/>
                </a:solidFill>
              </a:rPr>
              <a:t>млн.руб.)</a:t>
            </a: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Средний тариф – 319,3 тыс.руб.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5500694" y="3804056"/>
            <a:ext cx="3286148" cy="53578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ГБУ РС(Я) «ЯГБ №2»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</a:rPr>
              <a:t> 1 868 </a:t>
            </a:r>
            <a:r>
              <a:rPr lang="ru-RU" sz="1100" dirty="0" smtClean="0">
                <a:solidFill>
                  <a:schemeClr val="tx1"/>
                </a:solidFill>
              </a:rPr>
              <a:t>случаев (</a:t>
            </a:r>
            <a:r>
              <a:rPr lang="ru-RU" sz="1100" b="1" dirty="0" smtClean="0">
                <a:solidFill>
                  <a:schemeClr val="tx1"/>
                </a:solidFill>
              </a:rPr>
              <a:t>320,8</a:t>
            </a:r>
            <a:r>
              <a:rPr lang="ru-RU" sz="1100" dirty="0" smtClean="0">
                <a:solidFill>
                  <a:schemeClr val="tx1"/>
                </a:solidFill>
              </a:rPr>
              <a:t> млн.руб.)</a:t>
            </a: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Средний тариф – 171,7 тыс.руб.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500694" y="4393419"/>
            <a:ext cx="3286148" cy="53578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ГАУ РС(Я) «РКБ №3»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</a:rPr>
              <a:t>1 358 </a:t>
            </a:r>
            <a:r>
              <a:rPr lang="ru-RU" sz="1100" dirty="0" smtClean="0">
                <a:solidFill>
                  <a:schemeClr val="tx1"/>
                </a:solidFill>
              </a:rPr>
              <a:t>случаев (</a:t>
            </a:r>
            <a:r>
              <a:rPr lang="ru-RU" sz="1100" b="1" dirty="0" smtClean="0">
                <a:solidFill>
                  <a:schemeClr val="tx1"/>
                </a:solidFill>
              </a:rPr>
              <a:t>407,8 </a:t>
            </a:r>
            <a:r>
              <a:rPr lang="ru-RU" sz="1100" dirty="0" smtClean="0">
                <a:solidFill>
                  <a:schemeClr val="tx1"/>
                </a:solidFill>
              </a:rPr>
              <a:t>млн.руб.)</a:t>
            </a: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Средний тариф – 300,3 тыс.руб.</a:t>
            </a:r>
          </a:p>
        </p:txBody>
      </p:sp>
      <p:cxnSp>
        <p:nvCxnSpPr>
          <p:cNvPr id="33" name="Прямая со стрелкой 32"/>
          <p:cNvCxnSpPr/>
          <p:nvPr/>
        </p:nvCxnSpPr>
        <p:spPr>
          <a:xfrm>
            <a:off x="5143504" y="3375427"/>
            <a:ext cx="285752" cy="119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997FB72B-BF26-460B-B689-6B0B2A78AF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9623" y="402118"/>
            <a:ext cx="7864847" cy="542476"/>
          </a:xfrm>
        </p:spPr>
        <p:txBody>
          <a:bodyPr>
            <a:norm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Выполнение объемов медицинской помощи 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      по Республике Саха (Якутия) за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2021г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400" dirty="0"/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235638342"/>
              </p:ext>
            </p:extLst>
          </p:nvPr>
        </p:nvGraphicFramePr>
        <p:xfrm>
          <a:off x="279648" y="1008192"/>
          <a:ext cx="8575829" cy="20878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2364837403"/>
              </p:ext>
            </p:extLst>
          </p:nvPr>
        </p:nvGraphicFramePr>
        <p:xfrm>
          <a:off x="279647" y="3062798"/>
          <a:ext cx="3162671" cy="20807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2356758574"/>
              </p:ext>
            </p:extLst>
          </p:nvPr>
        </p:nvGraphicFramePr>
        <p:xfrm>
          <a:off x="3415684" y="3096088"/>
          <a:ext cx="2729883" cy="2047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1946814332"/>
              </p:ext>
            </p:extLst>
          </p:nvPr>
        </p:nvGraphicFramePr>
        <p:xfrm>
          <a:off x="6119463" y="3069456"/>
          <a:ext cx="2736014" cy="20740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397946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997FB72B-BF26-460B-B689-6B0B2A78AF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9623" y="402118"/>
            <a:ext cx="7864847" cy="542476"/>
          </a:xfrm>
        </p:spPr>
        <p:txBody>
          <a:bodyPr>
            <a:normAutofit/>
          </a:bodyPr>
          <a:lstStyle/>
          <a:p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Исполнение объемов медицинской помощи 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5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профилю «Онкология»  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за 2021 </a:t>
            </a:r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год </a:t>
            </a:r>
            <a:endParaRPr lang="ru-RU" sz="1500" dirty="0"/>
          </a:p>
        </p:txBody>
      </p:sp>
      <p:sp>
        <p:nvSpPr>
          <p:cNvPr id="13" name="TextBox 12"/>
          <p:cNvSpPr txBox="1"/>
          <p:nvPr/>
        </p:nvSpPr>
        <p:spPr>
          <a:xfrm>
            <a:off x="1657905" y="4050054"/>
            <a:ext cx="1458158" cy="40780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1100" dirty="0" smtClean="0">
                <a:solidFill>
                  <a:prstClr val="black"/>
                </a:solidFill>
              </a:rPr>
              <a:t>ФАКТ</a:t>
            </a:r>
          </a:p>
          <a:p>
            <a:r>
              <a:rPr lang="ru-RU" sz="1100" dirty="0" smtClean="0">
                <a:solidFill>
                  <a:prstClr val="black"/>
                </a:solidFill>
              </a:rPr>
              <a:t>ПЛАН</a:t>
            </a:r>
            <a:endParaRPr lang="ru-RU" sz="1100" dirty="0">
              <a:solidFill>
                <a:prstClr val="black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79764" y="4066567"/>
            <a:ext cx="471862" cy="154502"/>
          </a:xfrm>
          <a:prstGeom prst="rect">
            <a:avLst/>
          </a:prstGeom>
          <a:solidFill>
            <a:srgbClr val="009D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79764" y="4250776"/>
            <a:ext cx="471861" cy="171014"/>
          </a:xfrm>
          <a:prstGeom prst="rect">
            <a:avLst/>
          </a:prstGeom>
          <a:solidFill>
            <a:srgbClr val="0F6F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31777" y="1078671"/>
            <a:ext cx="3056137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11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КРУГЛОСУТОЧНЫЙ СТАЦИОНАР</a:t>
            </a:r>
            <a:endParaRPr lang="ru-RU" sz="11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84940" y="1085804"/>
            <a:ext cx="2778204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11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ДНЕВНОЙ СТАЦИОНАР</a:t>
            </a:r>
            <a:endParaRPr lang="ru-RU" sz="11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71849943"/>
              </p:ext>
            </p:extLst>
          </p:nvPr>
        </p:nvGraphicFramePr>
        <p:xfrm>
          <a:off x="502297" y="1316636"/>
          <a:ext cx="4032380" cy="29044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4272882960"/>
              </p:ext>
            </p:extLst>
          </p:nvPr>
        </p:nvGraphicFramePr>
        <p:xfrm>
          <a:off x="4702630" y="1254293"/>
          <a:ext cx="3974840" cy="2812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000760" y="2303857"/>
            <a:ext cx="64294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1200" dirty="0" smtClean="0"/>
              <a:t>121%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4000036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68894981"/>
              </p:ext>
            </p:extLst>
          </p:nvPr>
        </p:nvGraphicFramePr>
        <p:xfrm>
          <a:off x="443117" y="1223129"/>
          <a:ext cx="8208390" cy="3068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Заголовок 3">
            <a:extLst>
              <a:ext uri="{FF2B5EF4-FFF2-40B4-BE49-F238E27FC236}">
                <a16:creationId xmlns:a16="http://schemas.microsoft.com/office/drawing/2014/main" xmlns="" id="{997FB72B-BF26-460B-B689-6B0B2A78AF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2549" y="402118"/>
            <a:ext cx="7583130" cy="542476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sz="1500" b="1" dirty="0">
                <a:solidFill>
                  <a:srgbClr val="0F6FC6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ВМП в РС (Я) за </a:t>
            </a:r>
            <a:r>
              <a:rPr lang="ru-RU" sz="1500" b="1" dirty="0" smtClean="0">
                <a:solidFill>
                  <a:srgbClr val="0F6FC6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2019-2021г.г.</a:t>
            </a:r>
            <a:endParaRPr lang="ru-RU" sz="1500" dirty="0">
              <a:solidFill>
                <a:srgbClr val="0F6FC6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339319" y="4640611"/>
            <a:ext cx="471861" cy="171014"/>
          </a:xfrm>
          <a:prstGeom prst="rect">
            <a:avLst/>
          </a:prstGeom>
          <a:solidFill>
            <a:srgbClr val="0F6F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075451" y="4648418"/>
            <a:ext cx="471862" cy="15450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79629" y="4559540"/>
            <a:ext cx="735290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dirty="0" smtClean="0"/>
              <a:t>план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4646741" y="4559540"/>
            <a:ext cx="384003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dirty="0" smtClean="0"/>
              <a:t>факт</a:t>
            </a:r>
            <a:endParaRPr lang="ru-RU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779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997FB72B-BF26-460B-B689-6B0B2A78AF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249493"/>
            <a:ext cx="7567364" cy="542476"/>
          </a:xfrm>
        </p:spPr>
        <p:txBody>
          <a:bodyPr>
            <a:normAutofit/>
          </a:bodyPr>
          <a:lstStyle/>
          <a:p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Динамика объемов оказания медицинской помощи в круглосуточном стационаре 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5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в 2020 и 2021 годах </a:t>
            </a:r>
            <a:endParaRPr lang="ru-RU" sz="1500" dirty="0"/>
          </a:p>
        </p:txBody>
      </p:sp>
      <p:graphicFrame>
        <p:nvGraphicFramePr>
          <p:cNvPr id="8" name="Объект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50890294"/>
              </p:ext>
            </p:extLst>
          </p:nvPr>
        </p:nvGraphicFramePr>
        <p:xfrm>
          <a:off x="4714876" y="952500"/>
          <a:ext cx="4152899" cy="1994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Объект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66563019"/>
              </p:ext>
            </p:extLst>
          </p:nvPr>
        </p:nvGraphicFramePr>
        <p:xfrm>
          <a:off x="266670" y="990600"/>
          <a:ext cx="4438680" cy="18383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1019175" y="3352800"/>
          <a:ext cx="7458076" cy="1790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" name="Заголовок 1"/>
          <p:cNvSpPr txBox="1">
            <a:spLocks/>
          </p:cNvSpPr>
          <p:nvPr/>
        </p:nvSpPr>
        <p:spPr>
          <a:xfrm>
            <a:off x="1419225" y="3228975"/>
            <a:ext cx="6172200" cy="16192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algn="r" defTabSz="685800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1200" b="1" i="1" dirty="0" smtClean="0">
                <a:solidFill>
                  <a:srgbClr val="1A4DA0"/>
                </a:solidFill>
                <a:latin typeface="+mj-lt"/>
                <a:ea typeface="+mj-ea"/>
                <a:cs typeface="+mj-cs"/>
              </a:rPr>
              <a:t>Сравнение  средней стоимости госпитализации за 2019-2021гг.</a:t>
            </a:r>
            <a:br>
              <a:rPr lang="ru-RU" sz="1200" b="1" i="1" dirty="0" smtClean="0">
                <a:solidFill>
                  <a:srgbClr val="1A4DA0"/>
                </a:solidFill>
                <a:latin typeface="+mj-lt"/>
                <a:ea typeface="+mj-ea"/>
                <a:cs typeface="+mj-cs"/>
              </a:rPr>
            </a:br>
            <a:r>
              <a:rPr lang="ru-RU" sz="1200" b="1" i="1" dirty="0" smtClean="0">
                <a:solidFill>
                  <a:srgbClr val="1A4DA0"/>
                </a:solidFill>
                <a:latin typeface="+mj-lt"/>
                <a:ea typeface="+mj-ea"/>
                <a:cs typeface="+mj-cs"/>
              </a:rPr>
              <a:t>  </a:t>
            </a:r>
            <a:r>
              <a:rPr lang="ru-RU" sz="900" b="1" i="1" dirty="0" smtClean="0">
                <a:solidFill>
                  <a:srgbClr val="1A4DA0"/>
                </a:solidFill>
                <a:latin typeface="+mj-lt"/>
                <a:ea typeface="+mj-ea"/>
                <a:cs typeface="+mj-cs"/>
              </a:rPr>
              <a:t>(в руб.)</a:t>
            </a:r>
            <a:r>
              <a:rPr lang="ru-RU" sz="900" dirty="0" smtClean="0">
                <a:solidFill>
                  <a:srgbClr val="1A4DA0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900" dirty="0" smtClean="0">
                <a:solidFill>
                  <a:srgbClr val="1A4DA0"/>
                </a:solidFill>
                <a:latin typeface="+mj-lt"/>
                <a:ea typeface="+mj-ea"/>
                <a:cs typeface="+mj-cs"/>
              </a:rPr>
            </a:br>
            <a:endParaRPr lang="ru-RU" sz="1200" dirty="0">
              <a:solidFill>
                <a:srgbClr val="1A4DA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2804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2"/>
          <p:cNvSpPr txBox="1">
            <a:spLocks/>
          </p:cNvSpPr>
          <p:nvPr/>
        </p:nvSpPr>
        <p:spPr>
          <a:xfrm>
            <a:off x="0" y="0"/>
            <a:ext cx="9144000" cy="58934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68580" tIns="34290" rIns="68580" bIns="34290" anchor="ctr">
            <a:noAutofit/>
          </a:bodyPr>
          <a:lstStyle/>
          <a:p>
            <a:pPr algn="r">
              <a:buNone/>
            </a:pPr>
            <a:r>
              <a:rPr lang="ru-RU" b="1" i="1" dirty="0" smtClean="0">
                <a:solidFill>
                  <a:schemeClr val="bg1"/>
                </a:solidFill>
                <a:latin typeface="Century Schoolbook" pitchFamily="18" charset="0"/>
                <a:cs typeface="Arial" pitchFamily="34" charset="0"/>
              </a:rPr>
              <a:t>Мониторинг доступности первичной медико-санитарной помощи в амбулаторных условиях  по профилю «кардиология» за 2019-2021г</a:t>
            </a:r>
            <a:r>
              <a:rPr lang="en-US" b="1" i="1" dirty="0" smtClean="0">
                <a:solidFill>
                  <a:schemeClr val="bg1"/>
                </a:solidFill>
                <a:latin typeface="Century Schoolbook" pitchFamily="18" charset="0"/>
                <a:cs typeface="Arial" pitchFamily="34" charset="0"/>
              </a:rPr>
              <a:t>.</a:t>
            </a:r>
            <a:r>
              <a:rPr lang="ru-RU" b="1" i="1" dirty="0" smtClean="0">
                <a:solidFill>
                  <a:schemeClr val="bg1"/>
                </a:solidFill>
                <a:latin typeface="Century Schoolbook" pitchFamily="18" charset="0"/>
                <a:cs typeface="Arial" pitchFamily="34" charset="0"/>
              </a:rPr>
              <a:t>г. </a:t>
            </a:r>
            <a:endParaRPr lang="ru-RU" b="1" i="1" dirty="0">
              <a:solidFill>
                <a:schemeClr val="bg1"/>
              </a:solidFill>
              <a:latin typeface="Century Schoolbook" pitchFamily="18" charset="0"/>
            </a:endParaRPr>
          </a:p>
        </p:txBody>
      </p:sp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1468451160"/>
              </p:ext>
            </p:extLst>
          </p:nvPr>
        </p:nvGraphicFramePr>
        <p:xfrm>
          <a:off x="285720" y="803659"/>
          <a:ext cx="8715436" cy="41255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52481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15847</TotalTime>
  <Words>3167</Words>
  <Application>Microsoft Office PowerPoint</Application>
  <PresentationFormat>Экран (16:9)</PresentationFormat>
  <Paragraphs>480</Paragraphs>
  <Slides>24</Slides>
  <Notes>16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Презентация PowerPoint</vt:lpstr>
      <vt:lpstr>Изменение в нормативных актах, регулирующих систему ОМС в 2021 году</vt:lpstr>
      <vt:lpstr>Прирост субвенции за 2021- 2022 г (млн. руб.)</vt:lpstr>
      <vt:lpstr>Презентация PowerPoint</vt:lpstr>
      <vt:lpstr>Выполнение объемов медицинской помощи         по Республике Саха (Якутия) за 2021г. </vt:lpstr>
      <vt:lpstr>Исполнение объемов медицинской помощи  по профилю «Онкология»  за 2021 год </vt:lpstr>
      <vt:lpstr>ВМП в РС (Я) за 2019-2021г.г.</vt:lpstr>
      <vt:lpstr>Динамика объемов оказания медицинской помощи в круглосуточном стационаре  в 2020 и 2021 годах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Новации в системе ОМС в 2022 году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Своевременное информирование - обеспечение доступности медицинской помощи в рамках обязательного медицинского страхования</vt:lpstr>
      <vt:lpstr>Информирование застрахованных лиц о прохождении углубленной диспансеризации</vt:lpstr>
      <vt:lpstr>Основные задачи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Алексеев Владимир Геннадьевич</dc:creator>
  <cp:lastModifiedBy>MakarovaNV</cp:lastModifiedBy>
  <cp:revision>859</cp:revision>
  <cp:lastPrinted>2021-12-03T12:44:48Z</cp:lastPrinted>
  <dcterms:created xsi:type="dcterms:W3CDTF">2019-01-18T08:16:29Z</dcterms:created>
  <dcterms:modified xsi:type="dcterms:W3CDTF">2024-07-29T06:29:44Z</dcterms:modified>
</cp:coreProperties>
</file>