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9"/>
  </p:notesMasterIdLst>
  <p:handoutMasterIdLst>
    <p:handoutMasterId r:id="rId20"/>
  </p:handoutMasterIdLst>
  <p:sldIdLst>
    <p:sldId id="1790" r:id="rId2"/>
    <p:sldId id="1761" r:id="rId3"/>
    <p:sldId id="1794" r:id="rId4"/>
    <p:sldId id="1795" r:id="rId5"/>
    <p:sldId id="1766" r:id="rId6"/>
    <p:sldId id="1747" r:id="rId7"/>
    <p:sldId id="1809" r:id="rId8"/>
    <p:sldId id="1797" r:id="rId9"/>
    <p:sldId id="1798" r:id="rId10"/>
    <p:sldId id="1800" r:id="rId11"/>
    <p:sldId id="1814" r:id="rId12"/>
    <p:sldId id="1789" r:id="rId13"/>
    <p:sldId id="1803" r:id="rId14"/>
    <p:sldId id="1796" r:id="rId15"/>
    <p:sldId id="1773" r:id="rId16"/>
    <p:sldId id="1817" r:id="rId17"/>
    <p:sldId id="1778" r:id="rId18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оглавления" id="{A1A8EAF7-89E5-42D2-AB3A-B63CD07C56D6}">
          <p14:sldIdLst>
            <p14:sldId id="1790"/>
            <p14:sldId id="1761"/>
            <p14:sldId id="1794"/>
            <p14:sldId id="1795"/>
            <p14:sldId id="1804"/>
            <p14:sldId id="1811"/>
            <p14:sldId id="1766"/>
            <p14:sldId id="1819"/>
            <p14:sldId id="1820"/>
            <p14:sldId id="1821"/>
            <p14:sldId id="1822"/>
            <p14:sldId id="1747"/>
            <p14:sldId id="1809"/>
            <p14:sldId id="1797"/>
            <p14:sldId id="1798"/>
            <p14:sldId id="1800"/>
            <p14:sldId id="1814"/>
            <p14:sldId id="1789"/>
            <p14:sldId id="1823"/>
            <p14:sldId id="1815"/>
            <p14:sldId id="1803"/>
            <p14:sldId id="1796"/>
            <p14:sldId id="1818"/>
            <p14:sldId id="1773"/>
            <p14:sldId id="1817"/>
            <p14:sldId id="1778"/>
            <p14:sldId id="1791"/>
          </p14:sldIdLst>
        </p14:section>
        <p14:section name="Контакты (Спасибо за внимание)" id="{54FA1403-0491-43E2-83AF-B34F63A20D77}">
          <p14:sldIdLst/>
        </p14:section>
        <p14:section name="Титульные листы" id="{20E2FC49-985F-4E3F-A99E-1B5F111B94FE}">
          <p14:sldIdLst/>
        </p14:section>
        <p14:section name="Направление" id="{976DD68A-E200-4A6A-9A50-685E45073A45}">
          <p14:sldIdLst/>
        </p14:section>
        <p14:section name="Круг" id="{37FE9A26-5BD8-4C0F-BB9A-EF66A1939370}">
          <p14:sldIdLst/>
        </p14:section>
        <p14:section name="Календарь" id="{400DA455-C793-4EEE-88EA-1D08F73A4C1D}">
          <p14:sldIdLst/>
        </p14:section>
        <p14:section name="Карта" id="{E60EA7E5-8002-4246-A894-26A57F61DAA8}">
          <p14:sldIdLst/>
        </p14:section>
        <p14:section name="Техника" id="{FC834AD7-FC8A-44ED-B010-77DFCE9C55E9}">
          <p14:sldIdLst/>
        </p14:section>
        <p14:section name="Команда" id="{30ABB69E-9D00-4A25-B39F-812DBC44FE9F}">
          <p14:sldIdLst/>
        </p14:section>
        <p14:section name="Иллюстрации" id="{39636343-5F5A-47A4-BD2E-1E56C85C1EE4}">
          <p14:sldIdLst/>
        </p14:section>
        <p14:section name="Диаграммы" id="{F4AA6B24-E8FA-4BB7-A945-5693A06BF55C}">
          <p14:sldIdLst/>
        </p14:section>
        <p14:section name="Таблицы и текст" id="{39301242-35ED-448E-87A2-03C6D8E98DAD}">
          <p14:sldIdLst/>
        </p14:section>
        <p14:section name="Кластеры" id="{9D0B6C16-04E7-41F2-927E-BB2618499D61}">
          <p14:sldIdLst/>
        </p14:section>
        <p14:section name="Цепочка слайдов" id="{49A529B2-939F-4534-A89B-CFA05D6BBAAE}">
          <p14:sldIdLst/>
        </p14:section>
        <p14:section name="По запросу" id="{7640B500-2B67-4BD1-815B-FDCF5E809DC9}">
          <p14:sldIdLst/>
        </p14:section>
        <p14:section name="Заставка" id="{C4B8E775-69E8-4CC3-B4F5-693EDABE1F59}">
          <p14:sldIdLst/>
        </p14:section>
        <p14:section name="Фото для иллюстраций" id="{831E8D41-238E-4DA6-BDD6-9966223941A2}">
          <p14:sldIdLst/>
        </p14:section>
      </p14:sectionLst>
    </p:ext>
    <p:ext uri="{EFAFB233-063F-42B5-8137-9DF3F51BA10A}">
      <p15:sldGuideLst xmlns="" xmlns:p15="http://schemas.microsoft.com/office/powerpoint/2012/main">
        <p15:guide id="1" orient="horz" pos="250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6" orient="horz" pos="4042" userDrawn="1">
          <p15:clr>
            <a:srgbClr val="A4A3A4"/>
          </p15:clr>
        </p15:guide>
        <p15:guide id="7" pos="2026" userDrawn="1">
          <p15:clr>
            <a:srgbClr val="A4A3A4"/>
          </p15:clr>
        </p15:guide>
        <p15:guide id="8" pos="5654" userDrawn="1">
          <p15:clr>
            <a:srgbClr val="A4A3A4"/>
          </p15:clr>
        </p15:guide>
        <p15:guide id="9" orient="horz" pos="1684" userDrawn="1">
          <p15:clr>
            <a:srgbClr val="A4A3A4"/>
          </p15:clr>
        </p15:guide>
        <p15:guide id="10" orient="horz" pos="3294" userDrawn="1">
          <p15:clr>
            <a:srgbClr val="A4A3A4"/>
          </p15:clr>
        </p15:guide>
        <p15:guide id="12" orient="horz" pos="84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rosoft Office User" initials="MO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4DA0"/>
    <a:srgbClr val="3399FF"/>
    <a:srgbClr val="0000FF"/>
    <a:srgbClr val="184794"/>
    <a:srgbClr val="2119BD"/>
    <a:srgbClr val="17406D"/>
    <a:srgbClr val="062C4E"/>
    <a:srgbClr val="154085"/>
    <a:srgbClr val="6600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942" autoAdjust="0"/>
    <p:restoredTop sz="99195" autoAdjust="0"/>
  </p:normalViewPr>
  <p:slideViewPr>
    <p:cSldViewPr snapToGrid="0" showGuides="1">
      <p:cViewPr>
        <p:scale>
          <a:sx n="100" d="100"/>
          <a:sy n="100" d="100"/>
        </p:scale>
        <p:origin x="-744" y="-426"/>
      </p:cViewPr>
      <p:guideLst>
        <p:guide orient="horz" pos="2500"/>
        <p:guide orient="horz" pos="4042"/>
        <p:guide orient="horz" pos="1684"/>
        <p:guide orient="horz" pos="3294"/>
        <p:guide orient="horz" pos="845"/>
        <p:guide pos="3840"/>
        <p:guide pos="211"/>
        <p:guide pos="7446"/>
        <p:guide pos="2026"/>
        <p:guide pos="56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2\Fileserver\Departmens\&#1054;&#1041;&#1065;&#1048;&#1049;\&#1059;&#1054;&#1054;&#1052;&#1057;\2025\&#1050;&#1086;&#1086;&#1088;&#1076;%20&#1089;&#1086;&#1074;&#1077;&#1090;%20&#1044;&#1060;&#1054;\&#1056;&#1072;&#1079;&#1076;&#1077;&#1083;%205.%20&#1052;&#1077;&#1078;&#1090;&#1077;&#1088;&#1088;&#1080;&#1090;&#1086;&#1088;&#1080;&#1072;&#1083;&#1100;&#1085;&#1099;&#1077;%20&#1088;&#1072;&#1089;&#1095;&#1077;&#1090;&#1099;_&#1089;&#1074;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oleObject" Target="file:///C:\Users\kolodeznikova\Desktop\&#1086;&#1090;&#1095;&#1077;&#1090;&#1099;\&#1086;&#1090;&#1095;&#1077;&#1090;%20&#1050;&#1056;&#1054;%20&#1079;&#1072;%202024\&#1076;&#1083;&#1103;%20&#1089;&#1083;&#1072;&#1081;&#1076;&#1086;&#1074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2\Fileserver\Departmens\&#1054;&#1041;&#1065;&#1048;&#1049;\&#1059;&#1054;&#1054;&#1052;&#1057;\2025\&#1050;&#1086;&#1086;&#1088;&#1076;%20&#1089;&#1086;&#1074;&#1077;&#1090;%20&#1044;&#1060;&#1054;\&#1056;&#1072;&#1079;&#1076;&#1077;&#1083;%205.%20&#1052;&#1077;&#1078;&#1090;&#1077;&#1088;&#1088;&#1080;&#1090;&#1086;&#1088;&#1080;&#1072;&#1083;&#1100;&#1085;&#1099;&#1077;%20&#1088;&#1072;&#1089;&#1095;&#1077;&#1090;&#1099;_&#1089;&#1074;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\\hp2\Fileserver\Departmens\&#1054;&#1041;&#1065;&#1048;&#1049;\&#1059;&#1054;&#1054;&#1052;&#1057;\2025\&#1050;&#1086;&#1086;&#1088;&#1076;%20&#1089;&#1086;&#1074;&#1077;&#1090;%20&#1044;&#1060;&#1054;\&#1056;&#1072;&#1079;&#1076;&#1077;&#1083;%205.%20&#1052;&#1077;&#1078;&#1090;&#1077;&#1088;&#1088;&#1080;&#1090;&#1086;&#1088;&#1080;&#1072;&#1083;&#1100;&#1085;&#1099;&#1077;%20&#1088;&#1072;&#1089;&#1095;&#1077;&#1090;&#1099;_&#1089;&#1074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  <a:scene3d>
              <a:camera prst="orthographicFront"/>
              <a:lightRig rig="threePt" dir="t"/>
            </a:scene3d>
            <a:sp3d/>
          </c:spPr>
          <c:dLbls>
            <c:dLblPos val="outEnd"/>
            <c:showVal val="1"/>
          </c:dLbls>
          <c:cat>
            <c:strRef>
              <c:f>Лист1!$A$2:$A$5</c:f>
              <c:strCache>
                <c:ptCount val="4"/>
                <c:pt idx="0">
                  <c:v>2021</c:v>
                </c:pt>
                <c:pt idx="1">
                  <c:v>2022</c:v>
                </c:pt>
                <c:pt idx="2">
                  <c:v>2023</c:v>
                </c:pt>
                <c:pt idx="3">
                  <c:v>2024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955668</c:v>
                </c:pt>
                <c:pt idx="1">
                  <c:v>951503</c:v>
                </c:pt>
                <c:pt idx="2">
                  <c:v>942366</c:v>
                </c:pt>
                <c:pt idx="3">
                  <c:v>933178</c:v>
                </c:pt>
              </c:numCache>
            </c:numRef>
          </c:val>
        </c:ser>
        <c:dLbls>
          <c:showVal val="1"/>
        </c:dLbls>
        <c:gapWidth val="254"/>
        <c:overlap val="8"/>
        <c:axId val="50843008"/>
        <c:axId val="53810304"/>
      </c:barChart>
      <c:catAx>
        <c:axId val="50843008"/>
        <c:scaling>
          <c:orientation val="minMax"/>
        </c:scaling>
        <c:axPos val="b"/>
        <c:tickLblPos val="nextTo"/>
        <c:txPr>
          <a:bodyPr/>
          <a:lstStyle/>
          <a:p>
            <a:pPr>
              <a:defRPr sz="1200" b="1"/>
            </a:pPr>
            <a:endParaRPr lang="ru-RU"/>
          </a:p>
        </c:txPr>
        <c:crossAx val="53810304"/>
        <c:crosses val="autoZero"/>
        <c:auto val="1"/>
        <c:lblAlgn val="ctr"/>
        <c:lblOffset val="100"/>
      </c:catAx>
      <c:valAx>
        <c:axId val="53810304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508430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percentStacked"/>
        <c:ser>
          <c:idx val="0"/>
          <c:order val="0"/>
          <c:tx>
            <c:strRef>
              <c:f>МТР!$C$3</c:f>
              <c:strCache>
                <c:ptCount val="1"/>
                <c:pt idx="0">
                  <c:v>Объем поступивших средств из ТФОМС других субъектов РФ, 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Val val="1"/>
          </c:dLbls>
          <c:cat>
            <c:strRef>
              <c:f>МТР!$B$4:$B$14</c:f>
              <c:strCache>
                <c:ptCount val="11"/>
                <c:pt idx="0">
                  <c:v>Чукотский автономный округ</c:v>
                </c:pt>
                <c:pt idx="1">
                  <c:v>Хабаровский край</c:v>
                </c:pt>
                <c:pt idx="2">
                  <c:v>Магаданская область</c:v>
                </c:pt>
                <c:pt idx="3">
                  <c:v>Республика Саха (Якутия)</c:v>
                </c:pt>
                <c:pt idx="4">
                  <c:v>Амурская область</c:v>
                </c:pt>
                <c:pt idx="5">
                  <c:v>Приморский край</c:v>
                </c:pt>
                <c:pt idx="6">
                  <c:v>Республика Бурятия</c:v>
                </c:pt>
                <c:pt idx="7">
                  <c:v>Забайкальский край</c:v>
                </c:pt>
                <c:pt idx="8">
                  <c:v>Камчатский край</c:v>
                </c:pt>
                <c:pt idx="9">
                  <c:v>Сахалинская область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МТР!$C$4:$C$14</c:f>
              <c:numCache>
                <c:formatCode>_-* #,##0.00_р_._-;\-* #,##0.00_р_._-;_-* "-"??_р_._-;_-@_-</c:formatCode>
                <c:ptCount val="11"/>
                <c:pt idx="0">
                  <c:v>133.45330000000001</c:v>
                </c:pt>
                <c:pt idx="1">
                  <c:v>848.27069999999992</c:v>
                </c:pt>
                <c:pt idx="2">
                  <c:v>214.68086</c:v>
                </c:pt>
                <c:pt idx="3">
                  <c:v>636.80859999999996</c:v>
                </c:pt>
                <c:pt idx="4">
                  <c:v>512.62689999999998</c:v>
                </c:pt>
                <c:pt idx="5">
                  <c:v>178.37240000000003</c:v>
                </c:pt>
                <c:pt idx="6">
                  <c:v>537.30394999999999</c:v>
                </c:pt>
                <c:pt idx="7">
                  <c:v>404.6</c:v>
                </c:pt>
                <c:pt idx="8">
                  <c:v>149.82290000000003</c:v>
                </c:pt>
                <c:pt idx="9">
                  <c:v>112.5577</c:v>
                </c:pt>
                <c:pt idx="10">
                  <c:v>148.61520000000002</c:v>
                </c:pt>
              </c:numCache>
            </c:numRef>
          </c:val>
        </c:ser>
        <c:ser>
          <c:idx val="1"/>
          <c:order val="1"/>
          <c:tx>
            <c:strRef>
              <c:f>МТР!$D$3</c:f>
              <c:strCache>
                <c:ptCount val="1"/>
                <c:pt idx="0">
                  <c:v>Объем направленных средств в ТФОМС других субъектов РФ, в 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Val val="1"/>
          </c:dLbls>
          <c:cat>
            <c:strRef>
              <c:f>МТР!$B$4:$B$14</c:f>
              <c:strCache>
                <c:ptCount val="11"/>
                <c:pt idx="0">
                  <c:v>Чукотский автономный округ</c:v>
                </c:pt>
                <c:pt idx="1">
                  <c:v>Хабаровский край</c:v>
                </c:pt>
                <c:pt idx="2">
                  <c:v>Магаданская область</c:v>
                </c:pt>
                <c:pt idx="3">
                  <c:v>Республика Саха (Якутия)</c:v>
                </c:pt>
                <c:pt idx="4">
                  <c:v>Амурская область</c:v>
                </c:pt>
                <c:pt idx="5">
                  <c:v>Приморский край</c:v>
                </c:pt>
                <c:pt idx="6">
                  <c:v>Республика Бурятия</c:v>
                </c:pt>
                <c:pt idx="7">
                  <c:v>Забайкальский край</c:v>
                </c:pt>
                <c:pt idx="8">
                  <c:v>Камчатский край</c:v>
                </c:pt>
                <c:pt idx="9">
                  <c:v>Сахалинская область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МТР!$D$4:$D$14</c:f>
              <c:numCache>
                <c:formatCode>_-* #,##0.00_р_._-;\-* #,##0.00_р_._-;_-* "-"??_р_._-;_-@_-</c:formatCode>
                <c:ptCount val="11"/>
                <c:pt idx="0">
                  <c:v>87.842600000000004</c:v>
                </c:pt>
                <c:pt idx="1">
                  <c:v>572.35209999999972</c:v>
                </c:pt>
                <c:pt idx="2">
                  <c:v>150.29121000000001</c:v>
                </c:pt>
                <c:pt idx="3">
                  <c:v>599.99659999999983</c:v>
                </c:pt>
                <c:pt idx="4">
                  <c:v>488.90249999999992</c:v>
                </c:pt>
                <c:pt idx="5">
                  <c:v>242.46270000000001</c:v>
                </c:pt>
                <c:pt idx="6">
                  <c:v>785.82819999999981</c:v>
                </c:pt>
                <c:pt idx="7">
                  <c:v>632.5</c:v>
                </c:pt>
                <c:pt idx="8">
                  <c:v>252.56210000000004</c:v>
                </c:pt>
                <c:pt idx="9">
                  <c:v>237.4556</c:v>
                </c:pt>
                <c:pt idx="10">
                  <c:v>564.68480000000011</c:v>
                </c:pt>
              </c:numCache>
            </c:numRef>
          </c:val>
        </c:ser>
        <c:dLbls/>
        <c:overlap val="100"/>
        <c:axId val="49373184"/>
        <c:axId val="49374720"/>
      </c:barChart>
      <c:catAx>
        <c:axId val="49373184"/>
        <c:scaling>
          <c:orientation val="maxMin"/>
        </c:scaling>
        <c:axPos val="l"/>
        <c:tickLblPos val="nextTo"/>
        <c:crossAx val="49374720"/>
        <c:crosses val="autoZero"/>
        <c:auto val="1"/>
        <c:lblAlgn val="ctr"/>
        <c:lblOffset val="100"/>
      </c:catAx>
      <c:valAx>
        <c:axId val="49374720"/>
        <c:scaling>
          <c:orientation val="minMax"/>
        </c:scaling>
        <c:axPos val="t"/>
        <c:majorGridlines/>
        <c:numFmt formatCode="0%" sourceLinked="1"/>
        <c:tickLblPos val="nextTo"/>
        <c:crossAx val="49373184"/>
        <c:crosses val="autoZero"/>
        <c:crossBetween val="between"/>
      </c:valAx>
    </c:plotArea>
    <c:legend>
      <c:legendPos val="b"/>
      <c:layout/>
    </c:legend>
    <c:plotVisOnly val="1"/>
    <c:dispBlanksAs val="gap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percentStacked"/>
        <c:ser>
          <c:idx val="0"/>
          <c:order val="0"/>
          <c:tx>
            <c:strRef>
              <c:f>Лист1!$G$3</c:f>
              <c:strCache>
                <c:ptCount val="1"/>
                <c:pt idx="0">
                  <c:v>2 022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609</a:t>
                    </a:r>
                    <a:r>
                      <a:rPr lang="ru-RU" smtClean="0"/>
                      <a:t> 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="1" dirty="0"/>
                      <a:t>4 </a:t>
                    </a:r>
                    <a:r>
                      <a:rPr lang="en-US" b="1" dirty="0" smtClean="0"/>
                      <a:t>705</a:t>
                    </a:r>
                    <a:r>
                      <a:rPr lang="ru-RU" b="1" dirty="0" smtClean="0"/>
                      <a:t>,  6%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Лист1!$H$2:$L$2</c:f>
              <c:strCache>
                <c:ptCount val="5"/>
                <c:pt idx="0">
                  <c:v>отсутствие в карте стационарного больного протокола ВК в случаях назначения застрахованному лицу лекарственного препарата, не входящего в перечень ЖНВЛП</c:v>
                </c:pt>
                <c:pt idx="1">
                  <c:v>непредставление первичной медицинской документации</c:v>
                </c:pt>
                <c:pt idx="2">
                  <c:v>несоответствие данных первичной медицинской документации данным реестра счетов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</c:v>
                </c:pt>
              </c:strCache>
            </c:strRef>
          </c:cat>
          <c:val>
            <c:numRef>
              <c:f>Лист1!$H$3:$L$3</c:f>
              <c:numCache>
                <c:formatCode>#,##0</c:formatCode>
                <c:ptCount val="5"/>
                <c:pt idx="0">
                  <c:v>609</c:v>
                </c:pt>
                <c:pt idx="1">
                  <c:v>749</c:v>
                </c:pt>
                <c:pt idx="2">
                  <c:v>735</c:v>
                </c:pt>
                <c:pt idx="3">
                  <c:v>4705</c:v>
                </c:pt>
                <c:pt idx="4">
                  <c:v>82330</c:v>
                </c:pt>
              </c:numCache>
            </c:numRef>
          </c:val>
        </c:ser>
        <c:ser>
          <c:idx val="1"/>
          <c:order val="1"/>
          <c:tx>
            <c:strRef>
              <c:f>Лист1!$G$4</c:f>
              <c:strCache>
                <c:ptCount val="1"/>
                <c:pt idx="0">
                  <c:v>2 023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3 </a:t>
                    </a:r>
                    <a:r>
                      <a:rPr lang="en-US" smtClean="0"/>
                      <a:t>028</a:t>
                    </a:r>
                    <a:r>
                      <a:rPr lang="ru-RU" smtClean="0"/>
                      <a:t>, 49%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6 </a:t>
                    </a:r>
                    <a:r>
                      <a:rPr lang="en-US" smtClean="0"/>
                      <a:t>120</a:t>
                    </a:r>
                    <a:r>
                      <a:rPr lang="ru-RU" smtClean="0"/>
                      <a:t>, 6%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Лист1!$H$2:$L$2</c:f>
              <c:strCache>
                <c:ptCount val="5"/>
                <c:pt idx="0">
                  <c:v>отсутствие в карте стационарного больного протокола ВК в случаях назначения застрахованному лицу лекарственного препарата, не входящего в перечень ЖНВЛП</c:v>
                </c:pt>
                <c:pt idx="1">
                  <c:v>непредставление первичной медицинской документации</c:v>
                </c:pt>
                <c:pt idx="2">
                  <c:v>несоответствие данных первичной медицинской документации данным реестра счетов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</c:v>
                </c:pt>
              </c:strCache>
            </c:strRef>
          </c:cat>
          <c:val>
            <c:numRef>
              <c:f>Лист1!$H$4:$L$4</c:f>
              <c:numCache>
                <c:formatCode>#,##0</c:formatCode>
                <c:ptCount val="5"/>
                <c:pt idx="0">
                  <c:v>396</c:v>
                </c:pt>
                <c:pt idx="1">
                  <c:v>680</c:v>
                </c:pt>
                <c:pt idx="2">
                  <c:v>3028</c:v>
                </c:pt>
                <c:pt idx="3">
                  <c:v>6120</c:v>
                </c:pt>
                <c:pt idx="4">
                  <c:v>105253</c:v>
                </c:pt>
              </c:numCache>
            </c:numRef>
          </c:val>
        </c:ser>
        <c:ser>
          <c:idx val="2"/>
          <c:order val="2"/>
          <c:tx>
            <c:strRef>
              <c:f>Лист1!$G$5</c:f>
              <c:strCache>
                <c:ptCount val="1"/>
                <c:pt idx="0">
                  <c:v>2 024</c:v>
                </c:pt>
              </c:strCache>
            </c:strRef>
          </c:tx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/>
                      <a:t>3 </a:t>
                    </a:r>
                    <a:r>
                      <a:rPr lang="en-US" smtClean="0"/>
                      <a:t>677</a:t>
                    </a:r>
                    <a:r>
                      <a:rPr lang="ru-RU" smtClean="0"/>
                      <a:t>,   53%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7 </a:t>
                    </a:r>
                    <a:r>
                      <a:rPr lang="en-US" smtClean="0"/>
                      <a:t>001</a:t>
                    </a:r>
                    <a:r>
                      <a:rPr lang="ru-RU" smtClean="0"/>
                      <a:t>, 6,8%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Лист1!$H$2:$L$2</c:f>
              <c:strCache>
                <c:ptCount val="5"/>
                <c:pt idx="0">
                  <c:v>отсутствие в карте стационарного больного протокола ВК в случаях назначения застрахованному лицу лекарственного препарата, не входящего в перечень ЖНВЛП</c:v>
                </c:pt>
                <c:pt idx="1">
                  <c:v>непредставление первичной медицинской документации</c:v>
                </c:pt>
                <c:pt idx="2">
                  <c:v>несоответствие данных первичной медицинской документации данным реестра счетов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</c:v>
                </c:pt>
              </c:strCache>
            </c:strRef>
          </c:cat>
          <c:val>
            <c:numRef>
              <c:f>Лист1!$H$5:$L$5</c:f>
              <c:numCache>
                <c:formatCode>#,##0</c:formatCode>
                <c:ptCount val="5"/>
                <c:pt idx="0">
                  <c:v>700</c:v>
                </c:pt>
                <c:pt idx="1">
                  <c:v>738</c:v>
                </c:pt>
                <c:pt idx="2">
                  <c:v>3677</c:v>
                </c:pt>
                <c:pt idx="3">
                  <c:v>7001</c:v>
                </c:pt>
                <c:pt idx="4">
                  <c:v>102839</c:v>
                </c:pt>
              </c:numCache>
            </c:numRef>
          </c:val>
        </c:ser>
        <c:dLbls/>
        <c:overlap val="100"/>
        <c:axId val="100557568"/>
        <c:axId val="100559104"/>
      </c:barChart>
      <c:catAx>
        <c:axId val="100557568"/>
        <c:scaling>
          <c:orientation val="minMax"/>
        </c:scaling>
        <c:axPos val="l"/>
        <c:tickLblPos val="nextTo"/>
        <c:txPr>
          <a:bodyPr/>
          <a:lstStyle/>
          <a:p>
            <a:pPr>
              <a:defRPr sz="900" b="1"/>
            </a:pPr>
            <a:endParaRPr lang="ru-RU"/>
          </a:p>
        </c:txPr>
        <c:crossAx val="100559104"/>
        <c:crosses val="autoZero"/>
        <c:auto val="1"/>
        <c:lblAlgn val="ctr"/>
        <c:lblOffset val="100"/>
      </c:catAx>
      <c:valAx>
        <c:axId val="100559104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00557568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percentStacked"/>
        <c:ser>
          <c:idx val="0"/>
          <c:order val="0"/>
          <c:tx>
            <c:strRef>
              <c:f>Лист1!$B$12</c:f>
              <c:strCache>
                <c:ptCount val="1"/>
                <c:pt idx="0">
                  <c:v>2 022</c:v>
                </c:pt>
              </c:strCache>
            </c:strRef>
          </c:tx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12 </a:t>
                    </a:r>
                    <a:r>
                      <a:rPr lang="en-US" smtClean="0"/>
                      <a:t>503</a:t>
                    </a:r>
                    <a:r>
                      <a:rPr lang="ru-RU" smtClean="0"/>
                      <a:t>,   26%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Лист1!$C$11:$G$11</c:f>
              <c:strCache>
                <c:ptCount val="5"/>
                <c:pt idx="0">
                  <c:v>Нарушения, связанные с непрофильной и необоснованной  госпитализацией</c:v>
                </c:pt>
                <c:pt idx="1">
                  <c:v>нарушения, связанные с отсутствием в медицинской документации результатов обследований, консультаций </c:v>
                </c:pt>
                <c:pt idx="2">
                  <c:v>нарушения, связанные с несоблюдением клинических рекомендаций, порядков оказания медицинской помощи, стандартов медицинской помощи 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 при проведении плановых и внеплановых  ЭКМП </c:v>
                </c:pt>
              </c:strCache>
            </c:strRef>
          </c:cat>
          <c:val>
            <c:numRef>
              <c:f>Лист1!$C$12:$G$12</c:f>
              <c:numCache>
                <c:formatCode>#,##0</c:formatCode>
                <c:ptCount val="5"/>
                <c:pt idx="0">
                  <c:v>88</c:v>
                </c:pt>
                <c:pt idx="1">
                  <c:v>2450</c:v>
                </c:pt>
                <c:pt idx="2">
                  <c:v>9964</c:v>
                </c:pt>
                <c:pt idx="3">
                  <c:v>12503</c:v>
                </c:pt>
                <c:pt idx="4">
                  <c:v>47997</c:v>
                </c:pt>
              </c:numCache>
            </c:numRef>
          </c:val>
        </c:ser>
        <c:ser>
          <c:idx val="1"/>
          <c:order val="1"/>
          <c:tx>
            <c:strRef>
              <c:f>Лист1!$B$13</c:f>
              <c:strCache>
                <c:ptCount val="1"/>
                <c:pt idx="0">
                  <c:v>2 023</c:v>
                </c:pt>
              </c:strCache>
            </c:strRef>
          </c:tx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10 </a:t>
                    </a:r>
                    <a:r>
                      <a:rPr lang="en-US" smtClean="0"/>
                      <a:t>635</a:t>
                    </a:r>
                    <a:r>
                      <a:rPr lang="ru-RU" smtClean="0"/>
                      <a:t>,   25,6%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rgbClr val="FFFF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Лист1!$C$11:$G$11</c:f>
              <c:strCache>
                <c:ptCount val="5"/>
                <c:pt idx="0">
                  <c:v>Нарушения, связанные с непрофильной и необоснованной  госпитализацией</c:v>
                </c:pt>
                <c:pt idx="1">
                  <c:v>нарушения, связанные с отсутствием в медицинской документации результатов обследований, консультаций </c:v>
                </c:pt>
                <c:pt idx="2">
                  <c:v>нарушения, связанные с несоблюдением клинических рекомендаций, порядков оказания медицинской помощи, стандартов медицинской помощи 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 при проведении плановых и внеплановых  ЭКМП </c:v>
                </c:pt>
              </c:strCache>
            </c:strRef>
          </c:cat>
          <c:val>
            <c:numRef>
              <c:f>Лист1!$C$13:$G$13</c:f>
              <c:numCache>
                <c:formatCode>#,##0</c:formatCode>
                <c:ptCount val="5"/>
                <c:pt idx="0">
                  <c:v>102</c:v>
                </c:pt>
                <c:pt idx="1">
                  <c:v>1226</c:v>
                </c:pt>
                <c:pt idx="2">
                  <c:v>8309</c:v>
                </c:pt>
                <c:pt idx="3">
                  <c:v>10635</c:v>
                </c:pt>
                <c:pt idx="4">
                  <c:v>41509</c:v>
                </c:pt>
              </c:numCache>
            </c:numRef>
          </c:val>
        </c:ser>
        <c:ser>
          <c:idx val="2"/>
          <c:order val="2"/>
          <c:tx>
            <c:strRef>
              <c:f>Лист1!$B$14</c:f>
              <c:strCache>
                <c:ptCount val="1"/>
                <c:pt idx="0">
                  <c:v>2 024</c:v>
                </c:pt>
              </c:strCache>
            </c:strRef>
          </c:tx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9 </a:t>
                    </a:r>
                    <a:r>
                      <a:rPr lang="en-US" smtClean="0"/>
                      <a:t>753</a:t>
                    </a:r>
                    <a:r>
                      <a:rPr lang="ru-RU" smtClean="0"/>
                      <a:t>,   30%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Лист1!$C$11:$G$11</c:f>
              <c:strCache>
                <c:ptCount val="5"/>
                <c:pt idx="0">
                  <c:v>Нарушения, связанные с непрофильной и необоснованной  госпитализацией</c:v>
                </c:pt>
                <c:pt idx="1">
                  <c:v>нарушения, связанные с отсутствием в медицинской документации результатов обследований, консультаций </c:v>
                </c:pt>
                <c:pt idx="2">
                  <c:v>нарушения, связанные с несоблюдением клинических рекомендаций, порядков оказания медицинской помощи, стандартов медицинской помощи </c:v>
                </c:pt>
                <c:pt idx="3">
                  <c:v>Выявлено нарушений, всего</c:v>
                </c:pt>
                <c:pt idx="4">
                  <c:v>Всего рассмотрено страховых случаев при проведении плановых и внеплановых  ЭКМП </c:v>
                </c:pt>
              </c:strCache>
            </c:strRef>
          </c:cat>
          <c:val>
            <c:numRef>
              <c:f>Лист1!$C$14:$G$14</c:f>
              <c:numCache>
                <c:formatCode>#,##0</c:formatCode>
                <c:ptCount val="5"/>
                <c:pt idx="0">
                  <c:v>83</c:v>
                </c:pt>
                <c:pt idx="1">
                  <c:v>1080</c:v>
                </c:pt>
                <c:pt idx="2">
                  <c:v>7584</c:v>
                </c:pt>
                <c:pt idx="3">
                  <c:v>9753</c:v>
                </c:pt>
                <c:pt idx="4">
                  <c:v>32036</c:v>
                </c:pt>
              </c:numCache>
            </c:numRef>
          </c:val>
        </c:ser>
        <c:dLbls/>
        <c:overlap val="100"/>
        <c:axId val="100503936"/>
        <c:axId val="100505472"/>
      </c:barChart>
      <c:catAx>
        <c:axId val="100503936"/>
        <c:scaling>
          <c:orientation val="minMax"/>
        </c:scaling>
        <c:axPos val="l"/>
        <c:tickLblPos val="nextTo"/>
        <c:txPr>
          <a:bodyPr/>
          <a:lstStyle/>
          <a:p>
            <a:pPr>
              <a:defRPr sz="800" b="1"/>
            </a:pPr>
            <a:endParaRPr lang="ru-RU"/>
          </a:p>
        </c:txPr>
        <c:crossAx val="100505472"/>
        <c:crosses val="autoZero"/>
        <c:auto val="1"/>
        <c:lblAlgn val="ctr"/>
        <c:lblOffset val="100"/>
      </c:catAx>
      <c:valAx>
        <c:axId val="100505472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0050393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31985207194735449"/>
          <c:y val="8.3959492029230351E-2"/>
          <c:w val="0.31571303587051625"/>
          <c:h val="0.57623907171093103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7.2614635560206572E-2"/>
                  <c:y val="-6.3402007191955809E-2"/>
                </c:manualLayout>
              </c:layout>
              <c:showVal val="1"/>
            </c:dLbl>
            <c:dLbl>
              <c:idx val="1"/>
              <c:layout>
                <c:manualLayout>
                  <c:x val="7.9724956635642649E-2"/>
                  <c:y val="-3.5882894521195065E-2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Лист4!$A$3:$A$7</c:f>
              <c:strCache>
                <c:ptCount val="5"/>
                <c:pt idx="0">
                  <c:v>оплата расходов, не включенных в тарифы на оплату МП в рамках ТП ОМС</c:v>
                </c:pt>
                <c:pt idx="1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2">
                  <c:v>оплата собственных обязательств (долгов), не связанных с деятельностью по ОМС </c:v>
                </c:pt>
                <c:pt idx="3">
                  <c:v>расходование средств при отсутствии подтверждающих документов</c:v>
                </c:pt>
                <c:pt idx="4">
                  <c:v>расходование средств сверх норм, установленных соответствующими министерствами, ведомствами</c:v>
                </c:pt>
              </c:strCache>
            </c:strRef>
          </c:cat>
          <c:val>
            <c:numRef>
              <c:f>Лист4!$B$3:$B$7</c:f>
              <c:numCache>
                <c:formatCode>#,##0.0</c:formatCode>
                <c:ptCount val="5"/>
                <c:pt idx="0">
                  <c:v>20.7</c:v>
                </c:pt>
                <c:pt idx="1">
                  <c:v>9.3000000000000007</c:v>
                </c:pt>
                <c:pt idx="2">
                  <c:v>2.2999999999999998</c:v>
                </c:pt>
                <c:pt idx="3">
                  <c:v>1.7</c:v>
                </c:pt>
                <c:pt idx="4">
                  <c:v>1.5</c:v>
                </c:pt>
              </c:numCache>
            </c:numRef>
          </c:val>
        </c:ser>
        <c:ser>
          <c:idx val="1"/>
          <c:order val="1"/>
          <c:cat>
            <c:strRef>
              <c:f>Лист4!$A$3:$A$7</c:f>
              <c:strCache>
                <c:ptCount val="5"/>
                <c:pt idx="0">
                  <c:v>оплата расходов, не включенных в тарифы на оплату МП в рамках ТП ОМС</c:v>
                </c:pt>
                <c:pt idx="1">
                  <c:v>финансирование структурных подразделений (служб) медицинских организаций, финансируемых из иных источников</c:v>
                </c:pt>
                <c:pt idx="2">
                  <c:v>оплата собственных обязательств (долгов), не связанных с деятельностью по ОМС </c:v>
                </c:pt>
                <c:pt idx="3">
                  <c:v>расходование средств при отсутствии подтверждающих документов</c:v>
                </c:pt>
                <c:pt idx="4">
                  <c:v>расходование средств сверх норм, установленных соответствующими министерствами, ведомствами</c:v>
                </c:pt>
              </c:strCache>
            </c:strRef>
          </c:cat>
          <c:val>
            <c:numRef>
              <c:f>Лист4!$C$3:$C$7</c:f>
              <c:numCache>
                <c:formatCode>0.00%</c:formatCode>
                <c:ptCount val="5"/>
                <c:pt idx="0">
                  <c:v>0.58399999999999996</c:v>
                </c:pt>
                <c:pt idx="1">
                  <c:v>0.26100000000000001</c:v>
                </c:pt>
                <c:pt idx="2">
                  <c:v>6.5000000000000002E-2</c:v>
                </c:pt>
                <c:pt idx="3">
                  <c:v>4.9000000000000009E-2</c:v>
                </c:pt>
                <c:pt idx="4">
                  <c:v>4.1000000000000002E-2</c:v>
                </c:pt>
              </c:numCache>
            </c:numRef>
          </c:val>
        </c:ser>
        <c:dLbls/>
        <c:firstSliceAng val="0"/>
      </c:pieChart>
    </c:plotArea>
    <c:legend>
      <c:legendPos val="b"/>
      <c:layout>
        <c:manualLayout>
          <c:xMode val="edge"/>
          <c:yMode val="edge"/>
          <c:x val="4.7656106454547723E-2"/>
          <c:y val="0.6999932468011284"/>
          <c:w val="0.93727804718820718"/>
          <c:h val="0.27841043387477571"/>
        </c:manualLayout>
      </c:layout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zero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1474844235895979E-2"/>
          <c:y val="0.10850938060022317"/>
          <c:w val="0.62915572678315546"/>
          <c:h val="0.79064946889959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57 (53,3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dLblPos val="outEnd"/>
              <c:showVal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1600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7 (6,5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dLblPos val="outEnd"/>
              <c:showVal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43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(40,2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dLblPos val="outEnd"/>
              <c:showVal val="1"/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6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 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(5,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9%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dLblPos val="outEnd"/>
              <c:showVal val="1"/>
              <c:showPercent val="1"/>
            </c:dLbl>
            <c:dLbl>
              <c:idx val="4"/>
              <c:layout>
                <c:manualLayout>
                  <c:x val="3.6028488037549078E-3"/>
                  <c:y val="-1.5336460200074386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38</a:t>
                    </a:r>
                    <a:r>
                      <a:rPr lang="ru-RU" sz="1600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 (</a:t>
                    </a:r>
                    <a:r>
                      <a:rPr lang="en-US" sz="1600" b="1" baseline="0" dirty="0" smtClean="0">
                        <a:latin typeface="Times New Roman" pitchFamily="18" charset="0"/>
                        <a:cs typeface="Times New Roman" pitchFamily="18" charset="0"/>
                      </a:rPr>
                      <a:t>37,6</a:t>
                    </a:r>
                    <a:r>
                      <a:rPr lang="en-US" sz="1600" b="1" dirty="0" smtClean="0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r>
                      <a:rPr lang="ru-RU" sz="1600" b="1" dirty="0" smtClean="0">
                        <a:latin typeface="Times New Roman" pitchFamily="18" charset="0"/>
                        <a:cs typeface="Times New Roman" pitchFamily="18" charset="0"/>
                      </a:rPr>
                      <a:t>)</a:t>
                    </a:r>
                    <a:endParaRPr lang="en-US" dirty="0"/>
                  </a:p>
                </c:rich>
              </c:tx>
              <c:dLblPos val="bestFit"/>
              <c:showVal val="1"/>
              <c:showPercent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showPercent val="1"/>
          </c:dLbls>
          <c:cat>
            <c:strRef>
              <c:f>Лист1!$A$2:$A$4</c:f>
              <c:strCache>
                <c:ptCount val="3"/>
                <c:pt idx="0">
                  <c:v>ГБУ РС(Я)</c:v>
                </c:pt>
                <c:pt idx="1">
                  <c:v>ФГБУ</c:v>
                </c:pt>
                <c:pt idx="2">
                  <c:v>Иной (частные)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57</c:v>
                </c:pt>
                <c:pt idx="1">
                  <c:v>6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ГБУ РС(Я)</c:v>
                </c:pt>
                <c:pt idx="1">
                  <c:v>ФГБУ</c:v>
                </c:pt>
                <c:pt idx="2">
                  <c:v>Иной (частные)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0.56435643564356464</c:v>
                </c:pt>
                <c:pt idx="1">
                  <c:v>5.9405940594059396E-2</c:v>
                </c:pt>
                <c:pt idx="2">
                  <c:v>0.37623762376237635</c:v>
                </c:pt>
              </c:numCache>
            </c:numRef>
          </c:val>
        </c:ser>
        <c:dLbls/>
      </c:pie3DChart>
    </c:plotArea>
    <c:legend>
      <c:legendPos val="r"/>
      <c:layout>
        <c:manualLayout>
          <c:xMode val="edge"/>
          <c:yMode val="edge"/>
          <c:x val="0.66987665272431185"/>
          <c:y val="0.37703583061889251"/>
          <c:w val="0.19179290934407989"/>
          <c:h val="0.56710906994152999"/>
        </c:manualLayout>
      </c:layout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7.2131747970473073E-2"/>
          <c:y val="3.7570095942221292E-2"/>
          <c:w val="0.89097790984662917"/>
          <c:h val="0.8612886683469070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dLbls>
            <c:dLbl>
              <c:idx val="0"/>
              <c:layout>
                <c:manualLayout>
                  <c:x val="1.1106798602607121E-3"/>
                  <c:y val="-5.01820671491377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2F0-4768-A432-C91825EE62B1}"/>
                </c:ext>
              </c:extLst>
            </c:dLbl>
            <c:dLbl>
              <c:idx val="1"/>
              <c:layout>
                <c:manualLayout>
                  <c:x val="-1.1106798602607323E-3"/>
                  <c:y val="-0.1094881465072096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2F0-4768-A432-C91825EE62B1}"/>
                </c:ext>
              </c:extLst>
            </c:dLbl>
            <c:dLbl>
              <c:idx val="2"/>
              <c:layout>
                <c:manualLayout>
                  <c:x val="-9.9962061974537744E-3"/>
                  <c:y val="-7.755446298901930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2F0-4768-A432-C91825EE62B1}"/>
                </c:ext>
              </c:extLst>
            </c:dLbl>
            <c:dLbl>
              <c:idx val="3"/>
              <c:layout>
                <c:manualLayout>
                  <c:x val="-4.4427194410428484E-3"/>
                  <c:y val="-0.13229817702954488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2F0-4768-A432-C91825EE62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  <c:pt idx="3">
                  <c:v>паллиативная помощь в посещениях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2597857</c:v>
                </c:pt>
                <c:pt idx="1">
                  <c:v>1701002</c:v>
                </c:pt>
                <c:pt idx="2">
                  <c:v>543886</c:v>
                </c:pt>
                <c:pt idx="3">
                  <c:v>29996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2F0-4768-A432-C91825EE62B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3.332039580782196E-3"/>
                  <c:y val="-6.843009156700599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2F0-4768-A432-C91825EE62B1}"/>
                </c:ext>
              </c:extLst>
            </c:dLbl>
            <c:dLbl>
              <c:idx val="1"/>
              <c:layout>
                <c:manualLayout>
                  <c:x val="4.5537874270689983E-2"/>
                  <c:y val="-3.6496048835736532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2F0-4768-A432-C91825EE62B1}"/>
                </c:ext>
              </c:extLst>
            </c:dLbl>
            <c:dLbl>
              <c:idx val="2"/>
              <c:layout>
                <c:manualLayout>
                  <c:x val="8.8854388820858582E-3"/>
                  <c:y val="-2.737203662680240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2F0-4768-A432-C91825EE62B1}"/>
                </c:ext>
              </c:extLst>
            </c:dLbl>
            <c:dLbl>
              <c:idx val="3"/>
              <c:layout>
                <c:manualLayout>
                  <c:x val="2.1102917344953915E-2"/>
                  <c:y val="-0.13229853624262405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2F0-4768-A432-C91825EE62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посещения с проф. целью</c:v>
                </c:pt>
                <c:pt idx="1">
                  <c:v>обращения  по поводу заболевания</c:v>
                </c:pt>
                <c:pt idx="2">
                  <c:v>неотложные, посещения</c:v>
                </c:pt>
                <c:pt idx="3">
                  <c:v>паллиативная помощь в посещениях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3047482</c:v>
                </c:pt>
                <c:pt idx="1">
                  <c:v>1584539</c:v>
                </c:pt>
                <c:pt idx="2">
                  <c:v>532949</c:v>
                </c:pt>
                <c:pt idx="3">
                  <c:v>21893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C2F0-4768-A432-C91825EE62B1}"/>
            </c:ext>
          </c:extLst>
        </c:ser>
        <c:dLbls/>
        <c:shape val="cylinder"/>
        <c:axId val="55685504"/>
        <c:axId val="55687040"/>
        <c:axId val="0"/>
      </c:bar3DChart>
      <c:catAx>
        <c:axId val="5568550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55687040"/>
        <c:crosses val="autoZero"/>
        <c:auto val="1"/>
        <c:lblAlgn val="ctr"/>
        <c:lblOffset val="100"/>
      </c:catAx>
      <c:valAx>
        <c:axId val="55687040"/>
        <c:scaling>
          <c:orientation val="minMax"/>
        </c:scaling>
        <c:delete val="1"/>
        <c:axPos val="l"/>
        <c:majorGridlines/>
        <c:numFmt formatCode="#,##0" sourceLinked="1"/>
        <c:tickLblPos val="nextTo"/>
        <c:crossAx val="556855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3907060408215963"/>
          <c:y val="5.295914346359714E-2"/>
          <c:w val="6.6847448033738099E-2"/>
          <c:h val="0.19601682985118166"/>
        </c:manualLayout>
      </c:layout>
      <c:txPr>
        <a:bodyPr/>
        <a:lstStyle/>
        <a:p>
          <a:pPr>
            <a:defRPr sz="1200" b="1"/>
          </a:pPr>
          <a:endParaRPr lang="ru-RU"/>
        </a:p>
      </c:txPr>
    </c:legend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dLbls>
            <c:dLbl>
              <c:idx val="0"/>
              <c:layout>
                <c:manualLayout>
                  <c:x val="-3.1374962241120082E-2"/>
                  <c:y val="-4.577779171537318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603-4073-AD6E-FFB76F289253}"/>
                </c:ext>
              </c:extLst>
            </c:dLbl>
            <c:dLbl>
              <c:idx val="1"/>
              <c:layout>
                <c:manualLayout>
                  <c:x val="0"/>
                  <c:y val="-4.120001254383582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603-4073-AD6E-FFB76F2892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  <c:pt idx="2">
                  <c:v>ВМП</c:v>
                </c:pt>
                <c:pt idx="3">
                  <c:v>онкология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162109</c:v>
                </c:pt>
                <c:pt idx="1">
                  <c:v>91987</c:v>
                </c:pt>
                <c:pt idx="2">
                  <c:v>3737</c:v>
                </c:pt>
                <c:pt idx="3">
                  <c:v>8185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603-4073-AD6E-FFB76F28925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по РС(Я)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7.1306732366182027E-2"/>
                  <c:y val="-3.204445420076119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603-4073-AD6E-FFB76F289253}"/>
                </c:ext>
              </c:extLst>
            </c:dLbl>
            <c:dLbl>
              <c:idx val="1"/>
              <c:layout>
                <c:manualLayout>
                  <c:x val="6.8454463071534702E-2"/>
                  <c:y val="-2.746667502922395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603-4073-AD6E-FFB76F289253}"/>
                </c:ext>
              </c:extLst>
            </c:dLbl>
            <c:dLbl>
              <c:idx val="2"/>
              <c:layout>
                <c:manualLayout>
                  <c:x val="6.3202474351988043E-3"/>
                  <c:y val="-4.5777791715373266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415-4876-9B0D-3CC7D78462C3}"/>
                </c:ext>
              </c:extLst>
            </c:dLbl>
            <c:dLbl>
              <c:idx val="3"/>
              <c:layout>
                <c:manualLayout>
                  <c:x val="2.1067491450662671E-2"/>
                  <c:y val="-2.7467035484276797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415-4876-9B0D-3CC7D78462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случаи госпитализации</c:v>
                </c:pt>
                <c:pt idx="1">
                  <c:v>койко-дни (койки сестр.ухода)</c:v>
                </c:pt>
                <c:pt idx="2">
                  <c:v>ВМП</c:v>
                </c:pt>
                <c:pt idx="3">
                  <c:v>онкология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160474</c:v>
                </c:pt>
                <c:pt idx="1">
                  <c:v>91306</c:v>
                </c:pt>
                <c:pt idx="2">
                  <c:v>3881</c:v>
                </c:pt>
                <c:pt idx="3">
                  <c:v>9949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603-4073-AD6E-FFB76F289253}"/>
            </c:ext>
          </c:extLst>
        </c:ser>
        <c:dLbls/>
        <c:shape val="cylinder"/>
        <c:axId val="56978432"/>
        <c:axId val="57008896"/>
        <c:axId val="0"/>
      </c:bar3DChart>
      <c:catAx>
        <c:axId val="56978432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57008896"/>
        <c:crosses val="autoZero"/>
        <c:auto val="1"/>
        <c:lblAlgn val="ctr"/>
        <c:lblOffset val="100"/>
      </c:catAx>
      <c:valAx>
        <c:axId val="57008896"/>
        <c:scaling>
          <c:orientation val="minMax"/>
        </c:scaling>
        <c:delete val="1"/>
        <c:axPos val="l"/>
        <c:majorGridlines/>
        <c:numFmt formatCode="#,##0" sourceLinked="1"/>
        <c:tickLblPos val="nextTo"/>
        <c:crossAx val="56978432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1.4904274621463147E-2"/>
          <c:y val="5.4163146978514091E-2"/>
          <c:w val="0.98509572537853685"/>
          <c:h val="0.8239053997648292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dLbls>
            <c:dLbl>
              <c:idx val="0"/>
              <c:layout>
                <c:manualLayout>
                  <c:x val="3.9382143466531695E-3"/>
                  <c:y val="-4.6522157367974139E-2"/>
                </c:manualLayout>
              </c:layout>
              <c:tx>
                <c:rich>
                  <a:bodyPr/>
                  <a:lstStyle/>
                  <a:p>
                    <a:r>
                      <a:rPr lang="en-US" sz="1050" dirty="0"/>
                      <a:t>64 572</a:t>
                    </a:r>
                    <a:endParaRPr lang="en-US" sz="1000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48-4529-B4F5-8183D1F2DE7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Дневной стационар </c:v>
                </c:pt>
                <c:pt idx="1">
                  <c:v>онкология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64572</c:v>
                </c:pt>
                <c:pt idx="1">
                  <c:v>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D48-4529-B4F5-8183D1F2DE7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0.12823803437328671"/>
                  <c:y val="-4.186994163117673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48-4529-B4F5-8183D1F2DE77}"/>
                </c:ext>
              </c:extLst>
            </c:dLbl>
            <c:dLbl>
              <c:idx val="1"/>
              <c:layout>
                <c:manualLayout>
                  <c:x val="4.048041003149197E-2"/>
                  <c:y val="-5.582658884156907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6E-4F95-97D7-A92F9BCC9D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5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Дневной стационар </c:v>
                </c:pt>
                <c:pt idx="1">
                  <c:v>онкология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64637</c:v>
                </c:pt>
                <c:pt idx="1">
                  <c:v>11101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D48-4529-B4F5-8183D1F2DE77}"/>
            </c:ext>
          </c:extLst>
        </c:ser>
        <c:dLbls/>
        <c:shape val="cylinder"/>
        <c:axId val="56917376"/>
        <c:axId val="57011200"/>
        <c:axId val="0"/>
      </c:bar3DChart>
      <c:catAx>
        <c:axId val="569173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57011200"/>
        <c:crosses val="autoZero"/>
        <c:auto val="1"/>
        <c:lblAlgn val="ctr"/>
        <c:lblOffset val="100"/>
      </c:catAx>
      <c:valAx>
        <c:axId val="57011200"/>
        <c:scaling>
          <c:orientation val="minMax"/>
          <c:min val="0"/>
        </c:scaling>
        <c:delete val="1"/>
        <c:axPos val="l"/>
        <c:majorGridlines/>
        <c:numFmt formatCode="#,##0" sourceLinked="1"/>
        <c:tickLblPos val="nextTo"/>
        <c:crossAx val="56917376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>
        <c:manualLayout>
          <c:layoutTarget val="inner"/>
          <c:xMode val="edge"/>
          <c:yMode val="edge"/>
          <c:x val="4.1148160107492129E-2"/>
          <c:y val="2.7554853867063394E-2"/>
          <c:w val="0.92549670375508941"/>
          <c:h val="0.843687316775590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rgbClr val="0F6FC6"/>
            </a:solidFill>
          </c:spPr>
          <c:dLbls>
            <c:dLbl>
              <c:idx val="0"/>
              <c:layout>
                <c:manualLayout>
                  <c:x val="7.6190696691344918E-3"/>
                  <c:y val="-2.4335781568840305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268-47A7-BF9A-EC3DB1CAE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268895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268-47A7-BF9A-EC3DB1CAE01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dLbls>
            <c:dLbl>
              <c:idx val="0"/>
              <c:layout>
                <c:manualLayout>
                  <c:x val="4.1473759525237443E-2"/>
                  <c:y val="-5.970254499089282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268-47A7-BF9A-EC3DB1CAE0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вызовы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245948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268-47A7-BF9A-EC3DB1CAE012}"/>
            </c:ext>
          </c:extLst>
        </c:ser>
        <c:dLbls/>
        <c:shape val="cylinder"/>
        <c:axId val="57114624"/>
        <c:axId val="57116160"/>
        <c:axId val="0"/>
      </c:bar3DChart>
      <c:catAx>
        <c:axId val="57114624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000" b="1" baseline="0"/>
            </a:pPr>
            <a:endParaRPr lang="ru-RU"/>
          </a:p>
        </c:txPr>
        <c:crossAx val="57116160"/>
        <c:crosses val="autoZero"/>
        <c:auto val="1"/>
        <c:lblAlgn val="ctr"/>
        <c:lblOffset val="100"/>
      </c:catAx>
      <c:valAx>
        <c:axId val="57116160"/>
        <c:scaling>
          <c:orientation val="minMax"/>
          <c:min val="0"/>
        </c:scaling>
        <c:delete val="1"/>
        <c:axPos val="l"/>
        <c:majorGridlines/>
        <c:numFmt formatCode="#,##0" sourceLinked="1"/>
        <c:tickLblPos val="nextTo"/>
        <c:crossAx val="57114624"/>
        <c:crosses val="autoZero"/>
        <c:crossBetween val="between"/>
      </c:valAx>
    </c:plotArea>
    <c:plotVisOnly val="1"/>
    <c:dispBlanksAs val="gap"/>
  </c:chart>
  <c:spPr>
    <a:solidFill>
      <a:srgbClr val="E8E8E8"/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bar"/>
        <c:grouping val="percentStacked"/>
        <c:ser>
          <c:idx val="0"/>
          <c:order val="0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lumMod val="75000"/>
                <a:alpha val="79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692.7</c:v>
                </c:pt>
                <c:pt idx="1">
                  <c:v>596.9</c:v>
                </c:pt>
                <c:pt idx="2">
                  <c:v>524.4</c:v>
                </c:pt>
                <c:pt idx="3">
                  <c:v>568.1</c:v>
                </c:pt>
                <c:pt idx="4">
                  <c:v>599.9</c:v>
                </c:pt>
              </c:numCache>
            </c:numRef>
          </c:val>
        </c:ser>
        <c:ser>
          <c:idx val="1"/>
          <c:order val="1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3399FF">
                <a:alpha val="49000"/>
              </a:srgb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283.10000000000002</c:v>
                </c:pt>
                <c:pt idx="1">
                  <c:v>433.2</c:v>
                </c:pt>
                <c:pt idx="2">
                  <c:v>443.7</c:v>
                </c:pt>
                <c:pt idx="3">
                  <c:v>519.5</c:v>
                </c:pt>
                <c:pt idx="4">
                  <c:v>636.79999999999995</c:v>
                </c:pt>
              </c:numCache>
            </c:numRef>
          </c:val>
        </c:ser>
        <c:ser>
          <c:idx val="2"/>
          <c:order val="2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3"/>
          <c:order val="3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ser>
          <c:idx val="4"/>
          <c:order val="4"/>
          <c:tx>
            <c:strRef>
              <c:f>Лист1!#ССЫЛКА!</c:f>
              <c:strCache>
                <c:ptCount val="1"/>
                <c:pt idx="0">
                  <c:v>#REF!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</c:numCache>
            </c:numRef>
          </c:cat>
          <c:val>
            <c:numRef>
              <c:f>Лист1!#ССЫЛКА!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/>
        <c:overlap val="100"/>
        <c:axId val="49903488"/>
        <c:axId val="49905024"/>
      </c:barChart>
      <c:catAx>
        <c:axId val="4990348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49905024"/>
        <c:crosses val="autoZero"/>
        <c:auto val="1"/>
        <c:lblAlgn val="ctr"/>
        <c:lblOffset val="100"/>
      </c:catAx>
      <c:valAx>
        <c:axId val="49905024"/>
        <c:scaling>
          <c:orientation val="minMax"/>
        </c:scaling>
        <c:axPos val="b"/>
        <c:majorGridlines/>
        <c:numFmt formatCode="0%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499034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0.5057510616734201"/>
          <c:y val="2.5195613185836494E-2"/>
          <c:w val="0.45465583189169456"/>
          <c:h val="0.78068652545099559"/>
        </c:manualLayout>
      </c:layout>
      <c:barChart>
        <c:barDir val="bar"/>
        <c:grouping val="clustered"/>
        <c:ser>
          <c:idx val="0"/>
          <c:order val="0"/>
          <c:tx>
            <c:strRef>
              <c:f>МТР!$C$3</c:f>
              <c:strCache>
                <c:ptCount val="1"/>
                <c:pt idx="0">
                  <c:v>Объем поступивших средств от ТФОМС других субъектов РФ, млн.руб.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МТР!$B$4:$B$14</c:f>
              <c:strCache>
                <c:ptCount val="11"/>
                <c:pt idx="0">
                  <c:v>Амурская область</c:v>
                </c:pt>
                <c:pt idx="1">
                  <c:v>Еврейская автономная область</c:v>
                </c:pt>
                <c:pt idx="2">
                  <c:v>Забайкальский край</c:v>
                </c:pt>
                <c:pt idx="3">
                  <c:v>Камчатский край</c:v>
                </c:pt>
                <c:pt idx="4">
                  <c:v>Магаданская область</c:v>
                </c:pt>
                <c:pt idx="5">
                  <c:v>Приморский край</c:v>
                </c:pt>
                <c:pt idx="6">
                  <c:v>Республика Бурятия</c:v>
                </c:pt>
                <c:pt idx="7">
                  <c:v>Республика Саха (Якутия)</c:v>
                </c:pt>
                <c:pt idx="8">
                  <c:v>Сахалинская область</c:v>
                </c:pt>
                <c:pt idx="9">
                  <c:v>Хабаровский край</c:v>
                </c:pt>
                <c:pt idx="10">
                  <c:v>Чукотский автономный округ</c:v>
                </c:pt>
              </c:strCache>
            </c:strRef>
          </c:cat>
          <c:val>
            <c:numRef>
              <c:f>МТР!$C$4:$C$14</c:f>
              <c:numCache>
                <c:formatCode>_-* #,##0.00_р_._-;\-* #,##0.00_р_._-;_-* "-"??_р_._-;_-@_-</c:formatCode>
                <c:ptCount val="11"/>
                <c:pt idx="0">
                  <c:v>512.62689999999998</c:v>
                </c:pt>
                <c:pt idx="1">
                  <c:v>148.61520000000002</c:v>
                </c:pt>
                <c:pt idx="2">
                  <c:v>404.6</c:v>
                </c:pt>
                <c:pt idx="3">
                  <c:v>149.82290000000003</c:v>
                </c:pt>
                <c:pt idx="4">
                  <c:v>214.68086</c:v>
                </c:pt>
                <c:pt idx="5">
                  <c:v>178.37240000000003</c:v>
                </c:pt>
                <c:pt idx="6">
                  <c:v>537.30394999999999</c:v>
                </c:pt>
                <c:pt idx="7">
                  <c:v>636.80859999999996</c:v>
                </c:pt>
                <c:pt idx="8">
                  <c:v>112.5577</c:v>
                </c:pt>
                <c:pt idx="9">
                  <c:v>848.27069999999992</c:v>
                </c:pt>
                <c:pt idx="10">
                  <c:v>133.45330000000001</c:v>
                </c:pt>
              </c:numCache>
            </c:numRef>
          </c:val>
        </c:ser>
        <c:ser>
          <c:idx val="1"/>
          <c:order val="1"/>
          <c:tx>
            <c:strRef>
              <c:f>МТР!$D$3</c:f>
              <c:strCache>
                <c:ptCount val="1"/>
                <c:pt idx="0">
                  <c:v>Объем направленных средств в ТФОМС других субъектов РФ, в млн.руб.</c:v>
                </c:pt>
              </c:strCache>
            </c:strRef>
          </c:tx>
          <c:spPr>
            <a:solidFill>
              <a:schemeClr val="accent2">
                <a:lumMod val="75000"/>
                <a:alpha val="83000"/>
              </a:schemeClr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МТР!$B$4:$B$14</c:f>
              <c:strCache>
                <c:ptCount val="11"/>
                <c:pt idx="0">
                  <c:v>Амурская область</c:v>
                </c:pt>
                <c:pt idx="1">
                  <c:v>Еврейская автономная область</c:v>
                </c:pt>
                <c:pt idx="2">
                  <c:v>Забайкальский край</c:v>
                </c:pt>
                <c:pt idx="3">
                  <c:v>Камчатский край</c:v>
                </c:pt>
                <c:pt idx="4">
                  <c:v>Магаданская область</c:v>
                </c:pt>
                <c:pt idx="5">
                  <c:v>Приморский край</c:v>
                </c:pt>
                <c:pt idx="6">
                  <c:v>Республика Бурятия</c:v>
                </c:pt>
                <c:pt idx="7">
                  <c:v>Республика Саха (Якутия)</c:v>
                </c:pt>
                <c:pt idx="8">
                  <c:v>Сахалинская область</c:v>
                </c:pt>
                <c:pt idx="9">
                  <c:v>Хабаровский край</c:v>
                </c:pt>
                <c:pt idx="10">
                  <c:v>Чукотский автономный округ</c:v>
                </c:pt>
              </c:strCache>
            </c:strRef>
          </c:cat>
          <c:val>
            <c:numRef>
              <c:f>МТР!$D$4:$D$14</c:f>
              <c:numCache>
                <c:formatCode>_-* #,##0.00_р_._-;\-* #,##0.00_р_._-;_-* "-"??_р_._-;_-@_-</c:formatCode>
                <c:ptCount val="11"/>
                <c:pt idx="0">
                  <c:v>488.90249999999992</c:v>
                </c:pt>
                <c:pt idx="1">
                  <c:v>564.68480000000011</c:v>
                </c:pt>
                <c:pt idx="2">
                  <c:v>632.5</c:v>
                </c:pt>
                <c:pt idx="3">
                  <c:v>252.56210000000004</c:v>
                </c:pt>
                <c:pt idx="4">
                  <c:v>150.29121000000001</c:v>
                </c:pt>
                <c:pt idx="5">
                  <c:v>242.46270000000001</c:v>
                </c:pt>
                <c:pt idx="6">
                  <c:v>785.82819999999981</c:v>
                </c:pt>
                <c:pt idx="7">
                  <c:v>599.9</c:v>
                </c:pt>
                <c:pt idx="8">
                  <c:v>237.4556</c:v>
                </c:pt>
                <c:pt idx="9">
                  <c:v>572.35209999999972</c:v>
                </c:pt>
                <c:pt idx="10">
                  <c:v>87.842600000000004</c:v>
                </c:pt>
              </c:numCache>
            </c:numRef>
          </c:val>
        </c:ser>
        <c:dLbls/>
        <c:gapWidth val="76"/>
        <c:overlap val="-52"/>
        <c:axId val="49967488"/>
        <c:axId val="49969024"/>
      </c:barChart>
      <c:catAx>
        <c:axId val="49967488"/>
        <c:scaling>
          <c:orientation val="maxMin"/>
        </c:scaling>
        <c:axPos val="l"/>
        <c:tickLblPos val="nextTo"/>
        <c:txPr>
          <a:bodyPr/>
          <a:lstStyle/>
          <a:p>
            <a: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49969024"/>
        <c:crosses val="autoZero"/>
        <c:auto val="1"/>
        <c:lblAlgn val="ctr"/>
        <c:lblOffset val="100"/>
      </c:catAx>
      <c:valAx>
        <c:axId val="49969024"/>
        <c:scaling>
          <c:orientation val="minMax"/>
        </c:scaling>
        <c:delete val="1"/>
        <c:axPos val="t"/>
        <c:majorGridlines/>
        <c:numFmt formatCode="_-* #,##0.00_р_._-;\-* #,##0.00_р_._-;_-* &quot;-&quot;??_р_._-;_-@_-" sourceLinked="1"/>
        <c:tickLblPos val="nextTo"/>
        <c:crossAx val="499674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227354556976662"/>
          <c:y val="0.85856387529812705"/>
          <c:w val="0.76265137206977163"/>
          <c:h val="0.10707847035755053"/>
        </c:manualLayout>
      </c:layout>
      <c:txPr>
        <a:bodyPr/>
        <a:lstStyle/>
        <a:p>
          <a:pPr>
            <a:defRPr sz="9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/>
            </a:pPr>
            <a:r>
              <a:rPr lang="ru-RU" dirty="0"/>
              <a:t>Объем средств, направленных в ТФОМС других субъектов </a:t>
            </a:r>
            <a:endParaRPr lang="ru-RU" dirty="0" smtClean="0"/>
          </a:p>
          <a:p>
            <a:pPr>
              <a:defRPr sz="1200"/>
            </a:pPr>
            <a:r>
              <a:rPr lang="ru-RU" dirty="0" smtClean="0"/>
              <a:t>в </a:t>
            </a:r>
            <a:r>
              <a:rPr lang="ru-RU" dirty="0"/>
              <a:t>расчете на 1 застрахованного, в руб.</a:t>
            </a:r>
          </a:p>
        </c:rich>
      </c:tx>
      <c:layout>
        <c:manualLayout>
          <c:xMode val="edge"/>
          <c:yMode val="edge"/>
          <c:x val="9.2805716276914696E-2"/>
          <c:y val="7.3961316126165189E-2"/>
        </c:manualLayout>
      </c:layout>
    </c:title>
    <c:plotArea>
      <c:layout>
        <c:manualLayout>
          <c:layoutTarget val="inner"/>
          <c:xMode val="edge"/>
          <c:yMode val="edge"/>
          <c:x val="2.6043569755007746E-2"/>
          <c:y val="0.20539374325782106"/>
          <c:w val="0.94791286048998469"/>
          <c:h val="0.3081682680419025"/>
        </c:manualLayout>
      </c:layout>
      <c:barChart>
        <c:barDir val="col"/>
        <c:grouping val="clustered"/>
        <c:ser>
          <c:idx val="0"/>
          <c:order val="0"/>
          <c:tx>
            <c:strRef>
              <c:f>МТР!$C$63</c:f>
              <c:strCache>
                <c:ptCount val="1"/>
                <c:pt idx="0">
                  <c:v>Объем средств, направленных в ТФОМС других субъектов в расчете на 1 застрахованного, в руб.</c:v>
                </c:pt>
              </c:strCache>
            </c:strRef>
          </c:tx>
          <c:dLbls>
            <c:numFmt formatCode="#,##0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МТР!$B$64:$B$74</c:f>
              <c:strCache>
                <c:ptCount val="11"/>
                <c:pt idx="0">
                  <c:v>Приморский край</c:v>
                </c:pt>
                <c:pt idx="1">
                  <c:v>Хабаровский край</c:v>
                </c:pt>
                <c:pt idx="2">
                  <c:v>Сахалинская область</c:v>
                </c:pt>
                <c:pt idx="3">
                  <c:v>Республика Саха (Якутия)</c:v>
                </c:pt>
                <c:pt idx="4">
                  <c:v>Забайкальский край</c:v>
                </c:pt>
                <c:pt idx="5">
                  <c:v>Амурская область</c:v>
                </c:pt>
                <c:pt idx="6">
                  <c:v>Республика Бурятия</c:v>
                </c:pt>
                <c:pt idx="7">
                  <c:v>Камчатский край</c:v>
                </c:pt>
                <c:pt idx="8">
                  <c:v>Магаданская область</c:v>
                </c:pt>
                <c:pt idx="9">
                  <c:v>Чукотский автономный округл</c:v>
                </c:pt>
                <c:pt idx="10">
                  <c:v>Еврейская автономная область</c:v>
                </c:pt>
              </c:strCache>
            </c:strRef>
          </c:cat>
          <c:val>
            <c:numRef>
              <c:f>МТР!$C$64:$C$74</c:f>
              <c:numCache>
                <c:formatCode>_-* #,##0.00_р_._-;\-* #,##0.00_р_._-;_-* "-"??_р_._-;_-@_-</c:formatCode>
                <c:ptCount val="11"/>
                <c:pt idx="0">
                  <c:v>134.83873586895106</c:v>
                </c:pt>
                <c:pt idx="1">
                  <c:v>454.40565847493014</c:v>
                </c:pt>
                <c:pt idx="2">
                  <c:v>477.95193017980392</c:v>
                </c:pt>
                <c:pt idx="3">
                  <c:v>642.96050699866464</c:v>
                </c:pt>
                <c:pt idx="4">
                  <c:v>651.1</c:v>
                </c:pt>
                <c:pt idx="5">
                  <c:v>651.67449765070501</c:v>
                </c:pt>
                <c:pt idx="6">
                  <c:v>839.9082098134694</c:v>
                </c:pt>
                <c:pt idx="7">
                  <c:v>867.97661678889801</c:v>
                </c:pt>
                <c:pt idx="8">
                  <c:v>1150.9600318581088</c:v>
                </c:pt>
                <c:pt idx="9">
                  <c:v>1944.1945907662348</c:v>
                </c:pt>
                <c:pt idx="10">
                  <c:v>3835.6267108632601</c:v>
                </c:pt>
              </c:numCache>
            </c:numRef>
          </c:val>
        </c:ser>
        <c:dLbls/>
        <c:axId val="49997312"/>
        <c:axId val="49998848"/>
      </c:barChart>
      <c:catAx>
        <c:axId val="49997312"/>
        <c:scaling>
          <c:orientation val="minMax"/>
        </c:scaling>
        <c:axPos val="b"/>
        <c:tickLblPos val="nextTo"/>
        <c:txPr>
          <a:bodyPr rot="-5400000" vert="horz"/>
          <a:lstStyle/>
          <a:p>
            <a:pPr>
              <a:defRPr sz="900"/>
            </a:pPr>
            <a:endParaRPr lang="ru-RU"/>
          </a:p>
        </c:txPr>
        <c:crossAx val="49998848"/>
        <c:crosses val="autoZero"/>
        <c:auto val="1"/>
        <c:lblAlgn val="ctr"/>
        <c:lblOffset val="100"/>
      </c:catAx>
      <c:valAx>
        <c:axId val="49998848"/>
        <c:scaling>
          <c:orientation val="minMax"/>
        </c:scaling>
        <c:delete val="1"/>
        <c:axPos val="l"/>
        <c:numFmt formatCode="_-* #,##0.00_р_._-;\-* #,##0.00_р_._-;_-* &quot;-&quot;??_р_._-;_-@_-" sourceLinked="1"/>
        <c:tickLblPos val="nextTo"/>
        <c:crossAx val="49997312"/>
        <c:crosses val="autoZero"/>
        <c:crossBetween val="between"/>
      </c:valAx>
    </c:plotArea>
    <c:plotVisOnly val="1"/>
    <c:dispBlanksAs val="gap"/>
  </c:chart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0.40091</cdr:x>
      <cdr:y>0.63354</cdr:y>
    </cdr:from>
    <cdr:to>
      <cdr:x>0.46702</cdr:x>
      <cdr:y>0.73381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584168" y="1607571"/>
          <a:ext cx="755911" cy="25443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600" b="1" dirty="0">
              <a:latin typeface="Times New Roman" pitchFamily="18" charset="0"/>
              <a:cs typeface="Times New Roman" pitchFamily="18" charset="0"/>
            </a:rPr>
            <a:t>93,2%</a:t>
          </a:r>
        </a:p>
      </cdr:txBody>
    </cdr:sp>
  </cdr:relSizeAnchor>
  <cdr:relSizeAnchor xmlns:cdr="http://schemas.openxmlformats.org/drawingml/2006/chartDrawing">
    <cdr:from>
      <cdr:x>0.57036</cdr:x>
      <cdr:y>0.75254</cdr:y>
    </cdr:from>
    <cdr:to>
      <cdr:x>0.64479</cdr:x>
      <cdr:y>0.83517</cdr:y>
    </cdr:to>
    <cdr:sp macro="" textlink="">
      <cdr:nvSpPr>
        <cdr:cNvPr id="4" name="TextBox 3"/>
        <cdr:cNvSpPr txBox="1"/>
      </cdr:nvSpPr>
      <cdr:spPr>
        <a:xfrm xmlns:a="http://schemas.openxmlformats.org/drawingml/2006/main" rot="10800000" flipV="1">
          <a:off x="6521695" y="1909520"/>
          <a:ext cx="851071" cy="209664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98,0%</a:t>
          </a:r>
        </a:p>
      </cdr:txBody>
    </cdr:sp>
  </cdr:relSizeAnchor>
  <cdr:relSizeAnchor xmlns:cdr="http://schemas.openxmlformats.org/drawingml/2006/chartDrawing">
    <cdr:from>
      <cdr:x>0.21021</cdr:x>
      <cdr:y>0.51853</cdr:y>
    </cdr:from>
    <cdr:to>
      <cdr:x>0.29875</cdr:x>
      <cdr:y>0.60243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403633" y="1315738"/>
          <a:ext cx="1012397" cy="212895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600" b="1" dirty="0">
              <a:latin typeface="Times New Roman" pitchFamily="18" charset="0"/>
              <a:cs typeface="Times New Roman" pitchFamily="18" charset="0"/>
            </a:rPr>
            <a:t>117,3%</a:t>
          </a:r>
        </a:p>
      </cdr:txBody>
    </cdr:sp>
  </cdr:relSizeAnchor>
  <cdr:relSizeAnchor xmlns:cdr="http://schemas.openxmlformats.org/drawingml/2006/chartDrawing">
    <cdr:from>
      <cdr:x>0.81003</cdr:x>
      <cdr:y>0.10106</cdr:y>
    </cdr:from>
    <cdr:to>
      <cdr:x>0.97864</cdr:x>
      <cdr:y>0.19838</cdr:y>
    </cdr:to>
    <cdr:sp macro="" textlink="">
      <cdr:nvSpPr>
        <cdr:cNvPr id="6" name="TextBox 1"/>
        <cdr:cNvSpPr txBox="1"/>
      </cdr:nvSpPr>
      <cdr:spPr>
        <a:xfrm xmlns:a="http://schemas.openxmlformats.org/drawingml/2006/main" rot="10800000" flipV="1">
          <a:off x="9262242" y="281348"/>
          <a:ext cx="1927961" cy="270926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400" dirty="0"/>
            <a:t>% выполнения</a:t>
          </a:r>
        </a:p>
      </cdr:txBody>
    </cdr:sp>
  </cdr:relSizeAnchor>
  <cdr:relSizeAnchor xmlns:cdr="http://schemas.openxmlformats.org/drawingml/2006/chartDrawing">
    <cdr:from>
      <cdr:x>0.76202</cdr:x>
      <cdr:y>0.69378</cdr:y>
    </cdr:from>
    <cdr:to>
      <cdr:x>0.82355</cdr:x>
      <cdr:y>0.80514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713270" y="1760426"/>
          <a:ext cx="703510" cy="282558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73,0%</a:t>
          </a:r>
          <a:endParaRPr lang="ru-RU" sz="14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0.11868</cdr:x>
      <cdr:y>0.35693</cdr:y>
    </cdr:from>
    <cdr:to>
      <cdr:x>0.24718</cdr:x>
      <cdr:y>0.45764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15451" y="990233"/>
          <a:ext cx="774630" cy="27939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99,0%</a:t>
          </a:r>
        </a:p>
      </cdr:txBody>
    </cdr:sp>
  </cdr:relSizeAnchor>
  <cdr:relSizeAnchor xmlns:cdr="http://schemas.openxmlformats.org/drawingml/2006/chartDrawing">
    <cdr:from>
      <cdr:x>0.32848</cdr:x>
      <cdr:y>0.53912</cdr:y>
    </cdr:from>
    <cdr:to>
      <cdr:x>0.47706</cdr:x>
      <cdr:y>0.64316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980158" y="1381481"/>
          <a:ext cx="895677" cy="266593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Georgia"/>
            </a:defRPr>
          </a:lvl1pPr>
          <a:lvl2pPr marL="457200" indent="0">
            <a:defRPr sz="1100">
              <a:latin typeface="Georgia"/>
            </a:defRPr>
          </a:lvl2pPr>
          <a:lvl3pPr marL="914400" indent="0">
            <a:defRPr sz="1100">
              <a:latin typeface="Georgia"/>
            </a:defRPr>
          </a:lvl3pPr>
          <a:lvl4pPr marL="1371600" indent="0">
            <a:defRPr sz="1100">
              <a:latin typeface="Georgia"/>
            </a:defRPr>
          </a:lvl4pPr>
          <a:lvl5pPr marL="1828800" indent="0">
            <a:defRPr sz="1100">
              <a:latin typeface="Georgia"/>
            </a:defRPr>
          </a:lvl5pPr>
          <a:lvl6pPr marL="2286000" indent="0">
            <a:defRPr sz="1100">
              <a:latin typeface="Georgia"/>
            </a:defRPr>
          </a:lvl6pPr>
          <a:lvl7pPr marL="2743200" indent="0">
            <a:defRPr sz="1100">
              <a:latin typeface="Georgia"/>
            </a:defRPr>
          </a:lvl7pPr>
          <a:lvl8pPr marL="3200400" indent="0">
            <a:defRPr sz="1100">
              <a:latin typeface="Georgia"/>
            </a:defRPr>
          </a:lvl8pPr>
          <a:lvl9pPr marL="3657600" indent="0">
            <a:defRPr sz="1100">
              <a:latin typeface="Georgia"/>
            </a:defRPr>
          </a:lvl9pPr>
        </a:lstStyle>
        <a:p xmlns:a="http://schemas.openxmlformats.org/drawingml/2006/main">
          <a:pPr algn="ctr"/>
          <a:r>
            <a:rPr lang="ru-RU" sz="1400" b="1" dirty="0">
              <a:latin typeface="Times New Roman" pitchFamily="18" charset="0"/>
              <a:cs typeface="Times New Roman" pitchFamily="18" charset="0"/>
            </a:rPr>
            <a:t>99,3%</a:t>
          </a:r>
        </a:p>
      </cdr:txBody>
    </cdr:sp>
  </cdr:relSizeAnchor>
  <cdr:relSizeAnchor xmlns:cdr="http://schemas.openxmlformats.org/drawingml/2006/chartDrawing">
    <cdr:from>
      <cdr:x>0.52446</cdr:x>
      <cdr:y>0.51546</cdr:y>
    </cdr:from>
    <cdr:to>
      <cdr:x>0.67304</cdr:x>
      <cdr:y>0.63944</cdr:y>
    </cdr:to>
    <cdr:sp macro="" textlink="">
      <cdr:nvSpPr>
        <cdr:cNvPr id="4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B10C4BFF-CE1B-48BA-B28B-7EE939E36359}"/>
            </a:ext>
          </a:extLst>
        </cdr:cNvPr>
        <cdr:cNvSpPr txBox="1"/>
      </cdr:nvSpPr>
      <cdr:spPr>
        <a:xfrm xmlns:a="http://schemas.openxmlformats.org/drawingml/2006/main">
          <a:off x="3161573" y="1320853"/>
          <a:ext cx="895677" cy="317696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103,9%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0.71813</cdr:x>
      <cdr:y>0.53659</cdr:y>
    </cdr:from>
    <cdr:to>
      <cdr:x>0.86671</cdr:x>
      <cdr:y>0.63944</cdr:y>
    </cdr:to>
    <cdr:sp macro="" textlink="">
      <cdr:nvSpPr>
        <cdr:cNvPr id="5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479C7C37-AC63-499F-84D3-6AC453CFB430}"/>
            </a:ext>
          </a:extLst>
        </cdr:cNvPr>
        <cdr:cNvSpPr txBox="1"/>
      </cdr:nvSpPr>
      <cdr:spPr>
        <a:xfrm xmlns:a="http://schemas.openxmlformats.org/drawingml/2006/main">
          <a:off x="4329064" y="1374998"/>
          <a:ext cx="895676" cy="263551"/>
        </a:xfrm>
        <a:prstGeom xmlns:a="http://schemas.openxmlformats.org/drawingml/2006/main" prst="rect">
          <a:avLst/>
        </a:prstGeom>
        <a:solidFill xmlns:a="http://schemas.openxmlformats.org/drawingml/2006/main">
          <a:sysClr val="window" lastClr="FFFFFF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121,6%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0.15487</cdr:x>
      <cdr:y>0.44557</cdr:y>
    </cdr:from>
    <cdr:to>
      <cdr:x>0.43139</cdr:x>
      <cdr:y>0.53817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8690" y="1216352"/>
          <a:ext cx="694025" cy="25278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>
              <a:latin typeface="Times New Roman" pitchFamily="18" charset="0"/>
              <a:cs typeface="Times New Roman" pitchFamily="18" charset="0"/>
            </a:rPr>
            <a:t>100,1%</a:t>
          </a:r>
        </a:p>
      </cdr:txBody>
    </cdr:sp>
  </cdr:relSizeAnchor>
  <cdr:relSizeAnchor xmlns:cdr="http://schemas.openxmlformats.org/drawingml/2006/chartDrawing">
    <cdr:from>
      <cdr:x>0.58665</cdr:x>
      <cdr:y>0.4537</cdr:y>
    </cdr:from>
    <cdr:to>
      <cdr:x>0.86317</cdr:x>
      <cdr:y>0.5463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77B12339-F897-4CDA-9CEC-F4D4265D28CE}"/>
            </a:ext>
          </a:extLst>
        </cdr:cNvPr>
        <cdr:cNvSpPr txBox="1"/>
      </cdr:nvSpPr>
      <cdr:spPr>
        <a:xfrm xmlns:a="http://schemas.openxmlformats.org/drawingml/2006/main">
          <a:off x="1472412" y="1238547"/>
          <a:ext cx="694025" cy="25278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000" b="1" dirty="0">
              <a:latin typeface="Times New Roman" pitchFamily="18" charset="0"/>
              <a:cs typeface="Times New Roman" pitchFamily="18" charset="0"/>
            </a:rPr>
            <a:t>111,0%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0.3578</cdr:x>
      <cdr:y>0.45284</cdr:y>
    </cdr:from>
    <cdr:to>
      <cdr:x>0.63335</cdr:x>
      <cdr:y>0.57313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49086" y="1252278"/>
          <a:ext cx="653913" cy="332641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>
              <a:latin typeface="Times New Roman" pitchFamily="18" charset="0"/>
              <a:cs typeface="Times New Roman" pitchFamily="18" charset="0"/>
            </a:rPr>
            <a:t>91,5%</a:t>
          </a:r>
        </a:p>
        <a:p xmlns:a="http://schemas.openxmlformats.org/drawingml/2006/main">
          <a:pPr algn="ctr"/>
          <a:endParaRPr lang="ru-RU" sz="1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0.42101</cdr:x>
      <cdr:y>0.26531</cdr:y>
    </cdr:from>
    <cdr:to>
      <cdr:x>1</cdr:x>
      <cdr:y>0.55102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76464" y="936104"/>
          <a:ext cx="3384376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0.29251</cdr:x>
      <cdr:y>0.37609</cdr:y>
    </cdr:from>
    <cdr:to>
      <cdr:x>0.35563</cdr:x>
      <cdr:y>0.37798</cdr:y>
    </cdr:to>
    <cdr:cxnSp macro="">
      <cdr:nvCxnSpPr>
        <cdr:cNvPr id="4" name="Прямая со стрелкой 3"/>
        <cdr:cNvCxnSpPr/>
      </cdr:nvCxnSpPr>
      <cdr:spPr>
        <a:xfrm xmlns:a="http://schemas.openxmlformats.org/drawingml/2006/main" flipV="1">
          <a:off x="3482426" y="1648429"/>
          <a:ext cx="751516" cy="829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0.53758</cdr:x>
      <cdr:y>0.02253</cdr:y>
    </cdr:from>
    <cdr:to>
      <cdr:x>0.71941</cdr:x>
      <cdr:y>0.08868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896544" y="93494"/>
          <a:ext cx="1656184" cy="27446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(</a:t>
          </a:r>
          <a:r>
            <a:rPr lang="ru-RU" sz="1100" dirty="0" smtClean="0">
              <a:solidFill>
                <a:srgbClr val="FF0000"/>
              </a:solidFill>
            </a:rPr>
            <a:t>в </a:t>
          </a:r>
          <a:r>
            <a:rPr lang="ru-RU" sz="1100" dirty="0" err="1" smtClean="0">
              <a:solidFill>
                <a:srgbClr val="FF0000"/>
              </a:solidFill>
            </a:rPr>
            <a:t>млн.руб</a:t>
          </a:r>
          <a:r>
            <a:rPr lang="ru-RU" sz="1100" dirty="0" smtClean="0">
              <a:solidFill>
                <a:srgbClr val="FF0000"/>
              </a:solidFill>
            </a:rPr>
            <a:t>.)</a:t>
          </a:r>
          <a:endParaRPr lang="ru-RU" sz="1100" dirty="0">
            <a:solidFill>
              <a:srgbClr val="FF0000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737" y="0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54FDA0-9286-48ED-ADDE-9034CD5D520F}" type="datetimeFigureOut">
              <a:rPr lang="ru-RU" smtClean="0"/>
              <a:pPr/>
              <a:t>23.10.2025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C1392C-8E0A-4855-9B8B-284588724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323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749CEF-8BC1-4DE4-9814-5786D4F8EF46}" type="datetimeFigureOut">
              <a:rPr lang="ru-RU" smtClean="0"/>
              <a:pPr/>
              <a:t>23.10.2025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9CA03-1FC6-465F-B00C-64F2E1CE35A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557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6F9B8-287E-4744-B087-BD2080BEBFD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7009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C9CA03-1FC6-465F-B00C-64F2E1CE35A0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8610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763" y="754063"/>
            <a:ext cx="6697662" cy="376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680">
              <a:defRPr/>
            </a:pPr>
            <a:fld id="{D46DAA49-C94B-4219-BB2C-6A0170EC55EE}" type="slidenum">
              <a:rPr lang="ru-RU">
                <a:solidFill>
                  <a:prstClr val="black"/>
                </a:solidFill>
                <a:latin typeface="Calibri"/>
              </a:rPr>
              <a:pPr defTabSz="931680">
                <a:defRPr/>
              </a:pPr>
              <a:t>8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94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1763" y="754063"/>
            <a:ext cx="6697662" cy="37687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31680">
              <a:defRPr/>
            </a:pPr>
            <a:fld id="{D46DAA49-C94B-4219-BB2C-6A0170EC55EE}" type="slidenum">
              <a:rPr lang="ru-RU">
                <a:solidFill>
                  <a:prstClr val="black"/>
                </a:solidFill>
                <a:latin typeface="Calibri"/>
              </a:rPr>
              <a:pPr defTabSz="931680">
                <a:defRPr/>
              </a:pPr>
              <a:t>9</a:t>
            </a:fld>
            <a:endParaRPr lang="ru-RU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9459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4638" cy="3727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6DAA49-C94B-4219-BB2C-6A0170EC55EE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43641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697EEAC-CA62-44B4-85BB-A96BA2073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C1CE3F9-0538-4D9D-854E-FB32CE6A78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631124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="" xmlns:a16="http://schemas.microsoft.com/office/drawing/2014/main" id="{1E4FE7AF-7E07-2142-9481-3260588F9C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737021" y="296563"/>
            <a:ext cx="2910015" cy="4985950"/>
          </a:xfrm>
          <a:custGeom>
            <a:avLst/>
            <a:gdLst>
              <a:gd name="connsiteX0" fmla="*/ 80560 w 2834640"/>
              <a:gd name="connsiteY0" fmla="*/ 0 h 4872446"/>
              <a:gd name="connsiteX1" fmla="*/ 2754080 w 2834640"/>
              <a:gd name="connsiteY1" fmla="*/ 0 h 4872446"/>
              <a:gd name="connsiteX2" fmla="*/ 2834640 w 2834640"/>
              <a:gd name="connsiteY2" fmla="*/ 80560 h 4872446"/>
              <a:gd name="connsiteX3" fmla="*/ 2834640 w 2834640"/>
              <a:gd name="connsiteY3" fmla="*/ 4791886 h 4872446"/>
              <a:gd name="connsiteX4" fmla="*/ 2754080 w 2834640"/>
              <a:gd name="connsiteY4" fmla="*/ 4872446 h 4872446"/>
              <a:gd name="connsiteX5" fmla="*/ 80560 w 2834640"/>
              <a:gd name="connsiteY5" fmla="*/ 4872446 h 4872446"/>
              <a:gd name="connsiteX6" fmla="*/ 0 w 2834640"/>
              <a:gd name="connsiteY6" fmla="*/ 4791886 h 4872446"/>
              <a:gd name="connsiteX7" fmla="*/ 0 w 2834640"/>
              <a:gd name="connsiteY7" fmla="*/ 80560 h 4872446"/>
              <a:gd name="connsiteX8" fmla="*/ 80560 w 2834640"/>
              <a:gd name="connsiteY8" fmla="*/ 0 h 487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34640" h="4872446">
                <a:moveTo>
                  <a:pt x="80560" y="0"/>
                </a:moveTo>
                <a:lnTo>
                  <a:pt x="2754080" y="0"/>
                </a:lnTo>
                <a:cubicBezTo>
                  <a:pt x="2798572" y="0"/>
                  <a:pt x="2834640" y="36068"/>
                  <a:pt x="2834640" y="80560"/>
                </a:cubicBezTo>
                <a:lnTo>
                  <a:pt x="2834640" y="4791886"/>
                </a:lnTo>
                <a:cubicBezTo>
                  <a:pt x="2834640" y="4836378"/>
                  <a:pt x="2798572" y="4872446"/>
                  <a:pt x="2754080" y="4872446"/>
                </a:cubicBezTo>
                <a:lnTo>
                  <a:pt x="80560" y="4872446"/>
                </a:lnTo>
                <a:cubicBezTo>
                  <a:pt x="36068" y="4872446"/>
                  <a:pt x="0" y="4836378"/>
                  <a:pt x="0" y="4791886"/>
                </a:cubicBezTo>
                <a:lnTo>
                  <a:pt x="0" y="80560"/>
                </a:lnTo>
                <a:cubicBezTo>
                  <a:pt x="0" y="36068"/>
                  <a:pt x="36068" y="0"/>
                  <a:pt x="8056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perspectiveRight" fov="2100000">
              <a:rot lat="21120000" lon="18600000" rev="2220000"/>
            </a:camera>
            <a:lightRig rig="threePt" dir="t"/>
          </a:scene3d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2420504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="" xmlns:a16="http://schemas.microsoft.com/office/drawing/2014/main" id="{E352B33D-1A92-2D43-BFDD-66BB2A2E9F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3488" y="1027355"/>
            <a:ext cx="2751580" cy="2737821"/>
          </a:xfrm>
          <a:custGeom>
            <a:avLst/>
            <a:gdLst>
              <a:gd name="connsiteX0" fmla="*/ 340383 w 2689412"/>
              <a:gd name="connsiteY0" fmla="*/ 0 h 2675964"/>
              <a:gd name="connsiteX1" fmla="*/ 2349029 w 2689412"/>
              <a:gd name="connsiteY1" fmla="*/ 0 h 2675964"/>
              <a:gd name="connsiteX2" fmla="*/ 2689412 w 2689412"/>
              <a:gd name="connsiteY2" fmla="*/ 340383 h 2675964"/>
              <a:gd name="connsiteX3" fmla="*/ 2689412 w 2689412"/>
              <a:gd name="connsiteY3" fmla="*/ 2335581 h 2675964"/>
              <a:gd name="connsiteX4" fmla="*/ 2349029 w 2689412"/>
              <a:gd name="connsiteY4" fmla="*/ 2675964 h 2675964"/>
              <a:gd name="connsiteX5" fmla="*/ 340383 w 2689412"/>
              <a:gd name="connsiteY5" fmla="*/ 2675964 h 2675964"/>
              <a:gd name="connsiteX6" fmla="*/ 0 w 2689412"/>
              <a:gd name="connsiteY6" fmla="*/ 2335581 h 2675964"/>
              <a:gd name="connsiteX7" fmla="*/ 0 w 2689412"/>
              <a:gd name="connsiteY7" fmla="*/ 340383 h 2675964"/>
              <a:gd name="connsiteX8" fmla="*/ 340383 w 2689412"/>
              <a:gd name="connsiteY8" fmla="*/ 0 h 267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89412" h="2675964">
                <a:moveTo>
                  <a:pt x="340383" y="0"/>
                </a:moveTo>
                <a:lnTo>
                  <a:pt x="2349029" y="0"/>
                </a:lnTo>
                <a:cubicBezTo>
                  <a:pt x="2537017" y="0"/>
                  <a:pt x="2689412" y="152395"/>
                  <a:pt x="2689412" y="340383"/>
                </a:cubicBezTo>
                <a:lnTo>
                  <a:pt x="2689412" y="2335581"/>
                </a:lnTo>
                <a:cubicBezTo>
                  <a:pt x="2689412" y="2523569"/>
                  <a:pt x="2537017" y="2675964"/>
                  <a:pt x="2349029" y="2675964"/>
                </a:cubicBezTo>
                <a:lnTo>
                  <a:pt x="340383" y="2675964"/>
                </a:lnTo>
                <a:cubicBezTo>
                  <a:pt x="152395" y="2675964"/>
                  <a:pt x="0" y="2523569"/>
                  <a:pt x="0" y="2335581"/>
                </a:cubicBezTo>
                <a:lnTo>
                  <a:pt x="0" y="340383"/>
                </a:lnTo>
                <a:cubicBezTo>
                  <a:pt x="0" y="152395"/>
                  <a:pt x="152395" y="0"/>
                  <a:pt x="340383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scene3d>
            <a:camera prst="orthographicFront">
              <a:rot lat="20880000" lon="2400000" rev="21060000"/>
            </a:camera>
            <a:lightRig rig="threePt" dir="t"/>
          </a:scene3d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9397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7751C58-CF5A-481A-A8C3-9AE6DE1BCD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40F1E050-D7AE-486B-B244-4317D5B00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02944BCB-326B-459F-8832-E23CEEC787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54085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028DC2E-AE17-4B30-AF9A-CC943FF09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B0AAAB7-4027-46DA-9AE9-7D7D883B27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872371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9DBBC7-5D6F-4746-9A54-5B075BF89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10A3006F-3D7C-466A-99C2-36F5E9B55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2FCF9C8B-8B22-4083-84F8-4561DA4CC4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E201F8B-76E6-4294-9BDF-6AFF7576F4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2158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1F275DB-7A05-42A4-9B93-8DD9858CE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336" y="536155"/>
            <a:ext cx="10575348" cy="723301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A13D757-AF20-4E20-9AC5-6EE01DEB6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041" y="159490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D97EB18E-FA38-4EA6-8AA9-89C000B3B7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7041" y="2418812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573074BF-4CF1-4CAF-BB64-48D7F22DD4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89453" y="1594900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212DF023-6920-40FF-AAD6-7BFE13DD18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89453" y="2418812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55F97AFF-52E0-4544-A20D-463B17EC0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1316" y="536155"/>
            <a:ext cx="723301" cy="72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3162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9025E52-4E42-494E-BC2C-62BB40AF80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9291" y="536155"/>
            <a:ext cx="10110840" cy="723301"/>
          </a:xfrm>
        </p:spPr>
        <p:txBody>
          <a:bodyPr/>
          <a:lstStyle>
            <a:lvl1pPr algn="r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40955EA-BEE6-4162-91AF-D0FCB7414B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7382" y="536155"/>
            <a:ext cx="723301" cy="723301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="" xmlns:a16="http://schemas.microsoft.com/office/drawing/2014/main" id="{643E5F0A-5A05-4025-9FDA-0B7F546D98AD}"/>
              </a:ext>
            </a:extLst>
          </p:cNvPr>
          <p:cNvCxnSpPr>
            <a:cxnSpLocks/>
          </p:cNvCxnSpPr>
          <p:nvPr userDrawn="1"/>
        </p:nvCxnSpPr>
        <p:spPr>
          <a:xfrm>
            <a:off x="2061221" y="1259456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6513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C5F80C8-B4A0-4781-9AF9-9D6EA094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4F7E4B-8CED-43F3-A8AA-726D0EC9BC2E}" type="datetimeFigureOut">
              <a:rPr lang="ru-RU" smtClean="0"/>
              <a:pPr/>
              <a:t>23.10.2025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6A19AB06-404D-4F3D-B511-0F45E5AA2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66C16A41-EBF4-4B22-BABF-635A2815A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D0B98-C4DD-482F-BCAD-9AF6DC84721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19275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="" xmlns:a16="http://schemas.microsoft.com/office/drawing/2014/main" id="{F2919C4A-84D7-044B-9309-890E798602D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112293" y="1079286"/>
            <a:ext cx="3876566" cy="2878565"/>
          </a:xfrm>
          <a:solidFill>
            <a:schemeClr val="bg1">
              <a:lumMod val="65000"/>
            </a:schemeClr>
          </a:solidFill>
          <a:scene3d>
            <a:camera prst="perspectiveRight" fov="1680000">
              <a:rot lat="2040000" lon="19260000" rev="60000"/>
            </a:camera>
            <a:lightRig rig="threePt" dir="t"/>
          </a:scene3d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148740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="" xmlns:a16="http://schemas.microsoft.com/office/drawing/2014/main" id="{3FDBBFB9-708E-AE48-8990-463C05B31E5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96174" y="869950"/>
            <a:ext cx="2282825" cy="4905375"/>
          </a:xfrm>
          <a:custGeom>
            <a:avLst/>
            <a:gdLst>
              <a:gd name="connsiteX0" fmla="*/ 228202 w 2282024"/>
              <a:gd name="connsiteY0" fmla="*/ 0 h 4913906"/>
              <a:gd name="connsiteX1" fmla="*/ 2053822 w 2282024"/>
              <a:gd name="connsiteY1" fmla="*/ 0 h 4913906"/>
              <a:gd name="connsiteX2" fmla="*/ 2282024 w 2282024"/>
              <a:gd name="connsiteY2" fmla="*/ 228202 h 4913906"/>
              <a:gd name="connsiteX3" fmla="*/ 2282024 w 2282024"/>
              <a:gd name="connsiteY3" fmla="*/ 4685704 h 4913906"/>
              <a:gd name="connsiteX4" fmla="*/ 2053822 w 2282024"/>
              <a:gd name="connsiteY4" fmla="*/ 4913906 h 4913906"/>
              <a:gd name="connsiteX5" fmla="*/ 228202 w 2282024"/>
              <a:gd name="connsiteY5" fmla="*/ 4913906 h 4913906"/>
              <a:gd name="connsiteX6" fmla="*/ 0 w 2282024"/>
              <a:gd name="connsiteY6" fmla="*/ 4685704 h 4913906"/>
              <a:gd name="connsiteX7" fmla="*/ 0 w 2282024"/>
              <a:gd name="connsiteY7" fmla="*/ 228202 h 4913906"/>
              <a:gd name="connsiteX8" fmla="*/ 228202 w 2282024"/>
              <a:gd name="connsiteY8" fmla="*/ 0 h 4913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2024" h="4913906">
                <a:moveTo>
                  <a:pt x="228202" y="0"/>
                </a:moveTo>
                <a:lnTo>
                  <a:pt x="2053822" y="0"/>
                </a:lnTo>
                <a:cubicBezTo>
                  <a:pt x="2179854" y="0"/>
                  <a:pt x="2282024" y="102170"/>
                  <a:pt x="2282024" y="228202"/>
                </a:cubicBezTo>
                <a:lnTo>
                  <a:pt x="2282024" y="4685704"/>
                </a:lnTo>
                <a:cubicBezTo>
                  <a:pt x="2282024" y="4811736"/>
                  <a:pt x="2179854" y="4913906"/>
                  <a:pt x="2053822" y="4913906"/>
                </a:cubicBezTo>
                <a:lnTo>
                  <a:pt x="228202" y="4913906"/>
                </a:lnTo>
                <a:cubicBezTo>
                  <a:pt x="102170" y="4913906"/>
                  <a:pt x="0" y="4811736"/>
                  <a:pt x="0" y="4685704"/>
                </a:cubicBezTo>
                <a:lnTo>
                  <a:pt x="0" y="228202"/>
                </a:lnTo>
                <a:cubicBezTo>
                  <a:pt x="0" y="102170"/>
                  <a:pt x="102170" y="0"/>
                  <a:pt x="228202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Click here to add your picture, then Right click – Send to Back</a:t>
            </a:r>
          </a:p>
        </p:txBody>
      </p:sp>
    </p:spTree>
    <p:extLst>
      <p:ext uri="{BB962C8B-B14F-4D97-AF65-F5344CB8AC3E}">
        <p14:creationId xmlns:p14="http://schemas.microsoft.com/office/powerpoint/2010/main" xmlns="" val="2345965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AC5B866-45E3-4152-AA21-9B5A8FD14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577" y="536155"/>
            <a:ext cx="10120222" cy="723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F03ABD0-9996-4E9F-82E9-62A6DE81D7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1316" y="1584085"/>
            <a:ext cx="11521378" cy="47377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xmlns="" val="370113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A4DA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4.jpe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54" b="70225"/>
          <a:stretch/>
        </p:blipFill>
        <p:spPr bwMode="auto">
          <a:xfrm>
            <a:off x="1073791" y="-47624"/>
            <a:ext cx="4078146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71237" y="491555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E2956"/>
                </a:solidFill>
              </a:rPr>
              <a:t>Горохов Александр Васильевич</a:t>
            </a:r>
          </a:p>
          <a:p>
            <a:r>
              <a:rPr lang="ru-RU" b="1" dirty="0" smtClean="0">
                <a:solidFill>
                  <a:srgbClr val="0E2956"/>
                </a:solidFill>
              </a:rPr>
              <a:t> </a:t>
            </a:r>
            <a:r>
              <a:rPr lang="ru-RU" b="1" dirty="0" smtClean="0">
                <a:solidFill>
                  <a:srgbClr val="0E2956"/>
                </a:solidFill>
              </a:rPr>
              <a:t>директор </a:t>
            </a:r>
            <a:r>
              <a:rPr lang="ru-RU" b="1" dirty="0">
                <a:solidFill>
                  <a:srgbClr val="0E2956"/>
                </a:solidFill>
              </a:rPr>
              <a:t>ТФОМС РС(Я</a:t>
            </a:r>
            <a:r>
              <a:rPr lang="ru-RU" b="1" dirty="0" smtClean="0">
                <a:solidFill>
                  <a:srgbClr val="0E2956"/>
                </a:solidFill>
              </a:rPr>
              <a:t>)</a:t>
            </a:r>
            <a:endParaRPr lang="ru-RU" sz="1000" b="1" dirty="0">
              <a:solidFill>
                <a:srgbClr val="0E2956"/>
              </a:solidFill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4168345" y="2616953"/>
            <a:ext cx="77643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54085"/>
                </a:solidFill>
              </a:rPr>
              <a:t>Об итогах деятельности ТФОМС РС(Я) за </a:t>
            </a:r>
            <a:r>
              <a:rPr lang="ru-RU" sz="2400" b="1" dirty="0" smtClean="0">
                <a:solidFill>
                  <a:srgbClr val="154085"/>
                </a:solidFill>
              </a:rPr>
              <a:t>2024год</a:t>
            </a:r>
            <a:endParaRPr lang="ru-RU" sz="2400" b="1" dirty="0">
              <a:solidFill>
                <a:srgbClr val="154085"/>
              </a:solidFill>
              <a:latin typeface="Zona Pro ExtraBold" pitchFamily="2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93526" y="2353342"/>
            <a:ext cx="3616413" cy="3820955"/>
            <a:chOff x="393526" y="2353342"/>
            <a:chExt cx="3616413" cy="382095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393526" y="2353342"/>
              <a:ext cx="3506612" cy="3622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393527" y="5956183"/>
              <a:ext cx="3616412" cy="2181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xmlns="" val="272964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5"/>
          <p:cNvSpPr>
            <a:spLocks noChangeArrowheads="1"/>
          </p:cNvSpPr>
          <p:nvPr/>
        </p:nvSpPr>
        <p:spPr bwMode="auto">
          <a:xfrm>
            <a:off x="425449" y="1073785"/>
            <a:ext cx="11312525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 b="1" dirty="0">
                <a:solidFill>
                  <a:srgbClr val="2E75B6"/>
                </a:solidFill>
                <a:latin typeface="Tahoma" pitchFamily="34" charset="0"/>
                <a:cs typeface="Tahoma" pitchFamily="34" charset="0"/>
              </a:rPr>
              <a:t>	</a:t>
            </a:r>
          </a:p>
          <a:p>
            <a:pPr algn="just"/>
            <a:r>
              <a:rPr lang="ru-RU" sz="16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          В рамках реализации </a:t>
            </a: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приказа МЗ РФ от 19 июля 2022 г. № 495 </a:t>
            </a:r>
            <a:r>
              <a:rPr lang="ru-RU" sz="16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продолжается </a:t>
            </a:r>
            <a:r>
              <a:rPr lang="ru-RU" sz="16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телефонный опрос населения страховыми представителями страховых медицинских организаций</a:t>
            </a:r>
          </a:p>
          <a:p>
            <a:pPr algn="just"/>
            <a:endParaRPr lang="ru-RU" sz="1600" b="1" dirty="0">
              <a:solidFill>
                <a:srgbClr val="2E75B6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Удовлетворенность населения медицинской помощью по итогам опроса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за 2024 год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факт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составила 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61,0%</a:t>
            </a:r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(в 2023 г. – 48,7; в 2022 г. – 35,7%) </a:t>
            </a:r>
          </a:p>
          <a:p>
            <a:pPr algn="ctr"/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при плановом значении показателя – </a:t>
            </a:r>
            <a:r>
              <a:rPr lang="ru-RU" sz="2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60,0%</a:t>
            </a:r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( план  2023г </a:t>
            </a:r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– 55%; 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план  </a:t>
            </a:r>
            <a:r>
              <a:rPr lang="ru-RU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2022 г. – 42,8</a:t>
            </a:r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%)</a:t>
            </a:r>
          </a:p>
          <a:p>
            <a:pPr algn="ctr"/>
            <a:endParaRPr lang="ru-RU" b="1" dirty="0" smtClean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Таким образом, по сравнению с 2022 и 2023 годами отмечается тенденция к увеличению доли респондентов удовлетворенных объемом, доступностью и качеством медицинской помощью 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с 35,7 % в 2023г и  48,7%  2024г до 61,0 %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  <a:p>
            <a:pPr algn="just"/>
            <a:endParaRPr lang="ru-RU" sz="1600" b="1" dirty="0">
              <a:solidFill>
                <a:srgbClr val="2E75B6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1215073" y="4636135"/>
            <a:ext cx="947896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линейка 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планового показателя </a:t>
            </a:r>
            <a:r>
              <a:rPr lang="ru-RU" sz="20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федерального проекта на 2024 год: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План РС(Я) на 2024 год  </a:t>
            </a:r>
            <a:r>
              <a:rPr lang="ru-RU" sz="24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– 60,0</a:t>
            </a:r>
            <a:r>
              <a:rPr lang="ru-RU" sz="2400" b="1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% ( факт 61,0%)</a:t>
            </a:r>
            <a:endParaRPr lang="ru-RU" sz="2400" b="1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ДФО – 51,7%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РФ – 51,6</a:t>
            </a:r>
            <a:r>
              <a:rPr lang="ru-RU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%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ПЛАН РС(Я) на 2025 год -62,5 %</a:t>
            </a:r>
            <a:endParaRPr lang="ru-RU" sz="2400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0748" y="341729"/>
            <a:ext cx="94424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1A4DA0"/>
                </a:solidFill>
                <a:cs typeface="Times New Roman" panose="02020603050405020304" pitchFamily="18" charset="0"/>
              </a:rPr>
              <a:t>Оценка общественного мнения по удовлетворенности населения медицинской помощью</a:t>
            </a:r>
            <a:endParaRPr lang="ru-RU" sz="2400" dirty="0">
              <a:solidFill>
                <a:srgbClr val="1A4D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751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pPr>
              <a:defRPr/>
            </a:pPr>
            <a:fld id="{3BE37A9D-A70F-4203-A82F-CB138D43D8D9}" type="slidenum">
              <a:rPr lang="ru-RU"/>
              <a:pPr>
                <a:defRPr/>
              </a:pPr>
              <a:t>11</a:t>
            </a:fld>
            <a:endParaRPr lang="ru-RU" dirty="0"/>
          </a:p>
        </p:txBody>
      </p:sp>
      <p:sp>
        <p:nvSpPr>
          <p:cNvPr id="2054" name="Прямоугольник 8"/>
          <p:cNvSpPr>
            <a:spLocks noChangeArrowheads="1"/>
          </p:cNvSpPr>
          <p:nvPr/>
        </p:nvSpPr>
        <p:spPr bwMode="auto">
          <a:xfrm>
            <a:off x="0" y="-105653"/>
            <a:ext cx="11903968" cy="132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/>
          <a:p>
            <a:pPr algn="ctr"/>
            <a:endParaRPr lang="ru-RU" sz="2000" b="1" dirty="0">
              <a:solidFill>
                <a:srgbClr val="1A4DA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rgbClr val="1A4DA0"/>
                </a:solidFill>
                <a:cs typeface="Times New Roman" panose="02020603050405020304" pitchFamily="18" charset="0"/>
              </a:rPr>
              <a:t>Оценка общественного мнения по удовлетворенности населения медицинской помощью, </a:t>
            </a:r>
            <a:endParaRPr lang="ru-RU" sz="2000" b="1" dirty="0" smtClean="0">
              <a:solidFill>
                <a:srgbClr val="1A4DA0"/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1A4DA0"/>
                </a:solidFill>
                <a:cs typeface="Times New Roman" panose="02020603050405020304" pitchFamily="18" charset="0"/>
              </a:rPr>
              <a:t>ФП «Модернизация </a:t>
            </a:r>
            <a:r>
              <a:rPr lang="ru-RU" sz="2000" b="1" dirty="0">
                <a:solidFill>
                  <a:srgbClr val="1A4DA0"/>
                </a:solidFill>
                <a:cs typeface="Times New Roman" panose="02020603050405020304" pitchFamily="18" charset="0"/>
              </a:rPr>
              <a:t>первичного звена здравоохранения РФ» за </a:t>
            </a:r>
            <a:r>
              <a:rPr lang="ru-RU" sz="2000" b="1" dirty="0" smtClean="0">
                <a:solidFill>
                  <a:srgbClr val="1A4DA0"/>
                </a:solidFill>
                <a:cs typeface="Times New Roman" panose="02020603050405020304" pitchFamily="18" charset="0"/>
              </a:rPr>
              <a:t>2024г</a:t>
            </a:r>
          </a:p>
          <a:p>
            <a:pPr algn="ctr"/>
            <a:r>
              <a:rPr lang="ru-RU" sz="2000" b="1" dirty="0" smtClean="0">
                <a:solidFill>
                  <a:srgbClr val="1A4DA0"/>
                </a:solidFill>
                <a:cs typeface="Times New Roman" panose="02020603050405020304" pitchFamily="18" charset="0"/>
              </a:rPr>
              <a:t>(в разрезе субъектов ДФО)</a:t>
            </a:r>
            <a:endParaRPr lang="ru-RU" sz="2000" b="1" dirty="0">
              <a:solidFill>
                <a:srgbClr val="1A4DA0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5023490"/>
              </p:ext>
            </p:extLst>
          </p:nvPr>
        </p:nvGraphicFramePr>
        <p:xfrm>
          <a:off x="1900106" y="1417200"/>
          <a:ext cx="8128000" cy="544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3430427"/>
                <a:gridCol w="2089509"/>
                <a:gridCol w="2032000"/>
              </a:tblGrid>
              <a:tr h="660411"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№</a:t>
                      </a:r>
                      <a:r>
                        <a:rPr lang="ru-RU" sz="1900" dirty="0" err="1" smtClean="0"/>
                        <a:t>пп</a:t>
                      </a:r>
                      <a:endParaRPr lang="ru-RU" sz="19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Наименование субъекта РФ</a:t>
                      </a:r>
                      <a:endParaRPr lang="ru-RU" sz="19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План</a:t>
                      </a:r>
                      <a:r>
                        <a:rPr lang="ru-RU" sz="1900" baseline="0" dirty="0" smtClean="0"/>
                        <a:t> 2024</a:t>
                      </a:r>
                      <a:endParaRPr lang="ru-RU" sz="1900" dirty="0"/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dirty="0" smtClean="0"/>
                        <a:t>Факт 2024</a:t>
                      </a:r>
                      <a:endParaRPr lang="ru-RU" sz="1900" dirty="0"/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Амурская область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48,3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  <a:tr h="66041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Еврейская автономная область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36,0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Забайкальский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край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46,6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Камчатский край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52,9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Магаданская область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39,4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Приморский край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52,7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Бурятия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53,0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53,0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 Саха (Якутия)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60,0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61,0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Сахалинская область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52,4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</a:tr>
              <a:tr h="37593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Хабаровский край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53,0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41,4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  <a:tr h="660411">
                <a:tc>
                  <a:txBody>
                    <a:bodyPr/>
                    <a:lstStyle/>
                    <a:p>
                      <a:r>
                        <a:rPr lang="ru-RU" sz="19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ru-RU" sz="1900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r>
                        <a:rPr lang="ru-RU" sz="19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Чукотский</a:t>
                      </a:r>
                      <a:r>
                        <a:rPr lang="ru-RU" sz="19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автономный округ </a:t>
                      </a:r>
                      <a:endParaRPr lang="ru-RU" sz="19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chemeClr val="tx1"/>
                          </a:solidFill>
                        </a:rPr>
                        <a:t>51,7</a:t>
                      </a:r>
                      <a:endParaRPr lang="ru-RU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 smtClean="0">
                          <a:solidFill>
                            <a:srgbClr val="FF0000"/>
                          </a:solidFill>
                        </a:rPr>
                        <a:t>49,5</a:t>
                      </a:r>
                      <a:endParaRPr lang="ru-RU" sz="1900" b="1" dirty="0">
                        <a:solidFill>
                          <a:srgbClr val="FF0000"/>
                        </a:solidFill>
                      </a:endParaRPr>
                    </a:p>
                  </a:txBody>
                  <a:tcPr marT="45725" marB="457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23549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2958938" y="1225542"/>
            <a:ext cx="5066269" cy="5116436"/>
            <a:chOff x="2347784" y="1063925"/>
            <a:chExt cx="5066269" cy="5116436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22664" y="1063925"/>
              <a:ext cx="4838989" cy="5116436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2347784" y="1063925"/>
              <a:ext cx="5066269" cy="5116436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5941" y="462458"/>
            <a:ext cx="10110840" cy="723301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+mn-lt"/>
              </a:rPr>
              <a:t>Защита прав застрахованных</a:t>
            </a:r>
            <a:endParaRPr lang="ru-RU" sz="3200" b="1" dirty="0">
              <a:latin typeface="+mn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4188" y="1226292"/>
            <a:ext cx="5878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Результаты </a:t>
            </a:r>
            <a:r>
              <a:rPr lang="ru-RU" b="1" dirty="0" smtClean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Медико-экономических экспертиз 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6562" y="3896654"/>
            <a:ext cx="6425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Результаты </a:t>
            </a:r>
            <a:r>
              <a:rPr lang="ru-RU" b="1" dirty="0" smtClean="0">
                <a:solidFill>
                  <a:schemeClr val="tx2"/>
                </a:solidFill>
                <a:latin typeface="Zona Pro ExtraBold"/>
                <a:cs typeface="Times New Roman" pitchFamily="18" charset="0"/>
              </a:rPr>
              <a:t>Экспертиз качества медицинской помощи</a:t>
            </a:r>
            <a:endParaRPr lang="ru-RU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94130" y="1595624"/>
            <a:ext cx="50978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Обоснованные жалобы за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2022-2024гг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17" name="Диаграм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118" y="1979754"/>
            <a:ext cx="4868531" cy="2261798"/>
          </a:xfrm>
          <a:prstGeom prst="rect">
            <a:avLst/>
          </a:prstGeom>
          <a:noFill/>
        </p:spPr>
      </p:pic>
      <p:graphicFrame>
        <p:nvGraphicFramePr>
          <p:cNvPr id="18" name="Диаграмма 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8939843"/>
              </p:ext>
            </p:extLst>
          </p:nvPr>
        </p:nvGraphicFramePr>
        <p:xfrm>
          <a:off x="314351" y="1522528"/>
          <a:ext cx="6770387" cy="2533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Диаграмма 1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64199286"/>
              </p:ext>
            </p:extLst>
          </p:nvPr>
        </p:nvGraphicFramePr>
        <p:xfrm>
          <a:off x="102354" y="4081320"/>
          <a:ext cx="6904672" cy="2679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Содержимое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73751647"/>
              </p:ext>
            </p:extLst>
          </p:nvPr>
        </p:nvGraphicFramePr>
        <p:xfrm>
          <a:off x="7158593" y="4887224"/>
          <a:ext cx="4723579" cy="1841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671"/>
                <a:gridCol w="848084"/>
                <a:gridCol w="900912"/>
                <a:gridCol w="900912"/>
              </a:tblGrid>
              <a:tr h="18484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lang="ru-RU" sz="10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Обоснованные жалобы</a:t>
                      </a:r>
                    </a:p>
                  </a:txBody>
                  <a:tcPr marL="121920" marR="121920" anchor="ctr" horzOverflow="overflow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lang="ru-RU" sz="1000" b="1" i="0" u="none" strike="noStrike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Период </a:t>
                      </a:r>
                    </a:p>
                  </a:txBody>
                  <a:tcPr marL="121920" marR="12192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lang="ru-RU" sz="2000" b="0" i="0" u="none" strike="noStrike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lang="ru-RU" sz="2000" b="1" i="0" u="none" strike="noStrike" kern="1200" dirty="0" smtClean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</a:tr>
              <a:tr h="170658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2022 год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2023 год</a:t>
                      </a:r>
                      <a:endParaRPr lang="ru-RU" sz="10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 horzOverflow="overflow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2024 год</a:t>
                      </a:r>
                    </a:p>
                  </a:txBody>
                  <a:tcPr marL="121920" marR="121920" anchor="ctr" horzOverflow="overflow"/>
                </a:tc>
              </a:tr>
              <a:tr h="219848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Всего обоснованных жалоб,</a:t>
                      </a:r>
                    </a:p>
                    <a:p>
                      <a:pPr algn="l" fontAlgn="t"/>
                      <a:r>
                        <a:rPr lang="ru-RU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в </a:t>
                      </a:r>
                      <a:r>
                        <a:rPr lang="ru-RU" sz="1000" b="0" i="0" u="none" strike="noStrike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т.ч</a:t>
                      </a:r>
                      <a:r>
                        <a:rPr lang="ru-RU" sz="10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Times New Roman" pitchFamily="18" charset="0"/>
                        </a:rPr>
                        <a:t>.:</a:t>
                      </a:r>
                      <a:endParaRPr lang="ru-RU" sz="1000" b="0" i="0" u="none" strike="noStrike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216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152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+mn-lt"/>
                          <a:ea typeface="Calibri"/>
                          <a:cs typeface="Times New Roman"/>
                        </a:rPr>
                        <a:t>162</a:t>
                      </a:r>
                    </a:p>
                  </a:txBody>
                  <a:tcPr marL="68580" marR="68580" marT="0" marB="0"/>
                </a:tc>
              </a:tr>
              <a:tr h="283355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на ненадлежащее качество медицинской помощи </a:t>
                      </a:r>
                      <a:endParaRPr lang="ru-RU" sz="10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184 (85%)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130 (85%)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138</a:t>
                      </a:r>
                      <a:r>
                        <a:rPr lang="ru-RU" sz="1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85%)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9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i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на взимание </a:t>
                      </a:r>
                      <a:r>
                        <a:rPr lang="ru-RU" sz="1000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денежных средств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16 (7%)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 (4%)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 (1%)</a:t>
                      </a:r>
                      <a:endParaRPr lang="ru-RU" sz="1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259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i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на недостоверные </a:t>
                      </a:r>
                      <a:r>
                        <a:rPr lang="ru-RU" sz="1000" b="1" i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сведения об оказанной медицинской помощи</a:t>
                      </a:r>
                      <a:endParaRPr lang="ru-RU" sz="1000" i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-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11 (7%)</a:t>
                      </a:r>
                      <a:endParaRPr lang="ru-RU" sz="10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6971448" y="4444571"/>
            <a:ext cx="48413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Структура обоснованных жалоб </a:t>
            </a:r>
            <a:r>
              <a:rPr lang="ru-RU" sz="1400" b="1" dirty="0">
                <a:solidFill>
                  <a:srgbClr val="002060"/>
                </a:solidFill>
                <a:cs typeface="Times New Roman" pitchFamily="18" charset="0"/>
              </a:rPr>
              <a:t>за </a:t>
            </a:r>
            <a:r>
              <a:rPr lang="ru-RU" sz="1400" b="1" dirty="0" smtClean="0">
                <a:solidFill>
                  <a:srgbClr val="002060"/>
                </a:solidFill>
                <a:cs typeface="Times New Roman" pitchFamily="18" charset="0"/>
              </a:rPr>
              <a:t>2022-2024гг</a:t>
            </a:r>
            <a:r>
              <a:rPr lang="ru-RU" sz="1400" b="1" dirty="0">
                <a:solidFill>
                  <a:srgbClr val="002060"/>
                </a:solidFill>
                <a:cs typeface="Times New Roman" pitchFamily="18" charset="0"/>
              </a:rPr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37007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0216" y="1194487"/>
            <a:ext cx="11005752" cy="1762897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</a:br>
            <a:r>
              <a:rPr lang="ru-RU" sz="1400" dirty="0" smtClean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При </a:t>
            </a:r>
            <a:r>
              <a:rPr lang="ru-RU" sz="1400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оказании медицинской помощи в рамках программы государственных гарантий бесплатного оказания гражданам медицинской помощи, в том числе и по программе ОМС, </a:t>
            </a:r>
            <a:r>
              <a:rPr lang="ru-RU" sz="1400" b="1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осуществляется </a:t>
            </a:r>
            <a:r>
              <a:rPr lang="ru-RU" sz="1400" b="1" u="sng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обеспечение граждан лекарственными препаратами для медицинского применения, включенными в </a:t>
            </a:r>
            <a:r>
              <a:rPr lang="ru-RU" sz="1400" b="1" u="sng" dirty="0">
                <a:solidFill>
                  <a:srgbClr val="C00000"/>
                </a:solidFill>
                <a:latin typeface="+mn-lt"/>
                <a:ea typeface="Calibri"/>
                <a:cs typeface="Times New Roman"/>
              </a:rPr>
              <a:t>Перечень жизненно необходимых и важнейших лекарственных </a:t>
            </a:r>
            <a:r>
              <a:rPr lang="ru-RU" sz="1400" b="1" u="sng" dirty="0" smtClean="0">
                <a:solidFill>
                  <a:srgbClr val="C00000"/>
                </a:solidFill>
                <a:latin typeface="+mn-lt"/>
                <a:ea typeface="Calibri"/>
                <a:cs typeface="Times New Roman"/>
              </a:rPr>
              <a:t>препаратов</a:t>
            </a:r>
            <a:r>
              <a:rPr lang="ru-RU" sz="1400" dirty="0" smtClean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, </a:t>
            </a:r>
            <a:r>
              <a:rPr lang="ru-RU" sz="1400" dirty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при оказании первичной медико-санитарной помощи в условиях дневного стационара и в неотложной форме, специализированной медицинской помощи, в том числе высокотехнологичной, скорой медицинской помощи, в том числе скорой специализированной, паллиативной медицинской помощи в стационарных условиях, условиях дневного стационар и при посещении на </a:t>
            </a:r>
            <a:r>
              <a:rPr lang="ru-RU" sz="1400" dirty="0" smtClean="0">
                <a:solidFill>
                  <a:schemeClr val="tx1"/>
                </a:solidFill>
                <a:latin typeface="+mn-lt"/>
                <a:ea typeface="Calibri"/>
                <a:cs typeface="Times New Roman"/>
              </a:rPr>
              <a:t>дому (ч.2 ст.80)</a:t>
            </a:r>
            <a:endParaRPr lang="ru-RU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82812" y="345989"/>
            <a:ext cx="9588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  <a:ea typeface="Calibri"/>
                <a:cs typeface="Times New Roman"/>
              </a:rPr>
              <a:t>Федеральный закон №323-ФЗ </a:t>
            </a:r>
          </a:p>
          <a:p>
            <a:pPr algn="ctr"/>
            <a:r>
              <a:rPr lang="ru-RU" sz="2000" b="1" dirty="0" smtClean="0">
                <a:latin typeface="+mj-lt"/>
                <a:ea typeface="Calibri"/>
                <a:cs typeface="Times New Roman"/>
              </a:rPr>
              <a:t> «Об </a:t>
            </a:r>
            <a:r>
              <a:rPr lang="ru-RU" sz="2000" b="1" dirty="0">
                <a:latin typeface="+mj-lt"/>
                <a:ea typeface="Calibri"/>
                <a:cs typeface="Times New Roman"/>
              </a:rPr>
              <a:t>основах охраны здоровья граждан в Российской Федерации» </a:t>
            </a:r>
            <a:endParaRPr lang="ru-RU" sz="2000" b="1" dirty="0">
              <a:latin typeface="+mj-lt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1979" y="3120126"/>
            <a:ext cx="10989275" cy="899939"/>
          </a:xfr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lvl="0" indent="449580" algn="just">
              <a:lnSpc>
                <a:spcPct val="115000"/>
              </a:lnSpc>
            </a:pPr>
            <a:r>
              <a:rPr lang="ru-RU" sz="1400" dirty="0">
                <a:ea typeface="Calibri"/>
                <a:cs typeface="Times New Roman"/>
              </a:rPr>
              <a:t>Допустимо приобретение, назначение и применение иных лекарственных препаратов, не включенных в Перечень ЖНВЛП, </a:t>
            </a:r>
            <a:r>
              <a:rPr lang="ru-RU" sz="1400" dirty="0" smtClean="0">
                <a:ea typeface="Calibri"/>
                <a:cs typeface="Times New Roman"/>
              </a:rPr>
              <a:t> только в случаях: </a:t>
            </a:r>
            <a:r>
              <a:rPr lang="ru-RU" sz="1400" b="1" dirty="0" smtClean="0">
                <a:ea typeface="Calibri"/>
                <a:cs typeface="Times New Roman"/>
              </a:rPr>
              <a:t>индивидуальной непереносимости и по жизненным показаниям. </a:t>
            </a:r>
            <a:r>
              <a:rPr lang="ru-RU" sz="1400" dirty="0" smtClean="0">
                <a:ea typeface="Calibri"/>
                <a:cs typeface="Times New Roman"/>
              </a:rPr>
              <a:t>Такое </a:t>
            </a:r>
            <a:r>
              <a:rPr lang="ru-RU" sz="1400" dirty="0">
                <a:ea typeface="Calibri"/>
                <a:cs typeface="Times New Roman"/>
              </a:rPr>
              <a:t>решение оформляется </a:t>
            </a:r>
            <a:r>
              <a:rPr lang="ru-RU" sz="1400" b="1" dirty="0">
                <a:ea typeface="Calibri"/>
                <a:cs typeface="Times New Roman"/>
              </a:rPr>
              <a:t>протоколом врачебной комиссии</a:t>
            </a:r>
            <a:r>
              <a:rPr lang="ru-RU" sz="1400" dirty="0">
                <a:ea typeface="Calibri"/>
                <a:cs typeface="Times New Roman"/>
              </a:rPr>
              <a:t> и вносится в первичную медицинскую документацию пациента.</a:t>
            </a:r>
          </a:p>
          <a:p>
            <a:endParaRPr lang="ru-RU" sz="14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683741" y="4201297"/>
            <a:ext cx="6738551" cy="233954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400" dirty="0" smtClean="0"/>
              <a:t>Приложением 5 приказа МЗ РФ №108н в качестве оснований для применения финансовых санкций к медицинским организациям установлены</a:t>
            </a:r>
          </a:p>
          <a:p>
            <a:pPr algn="l"/>
            <a:r>
              <a:rPr lang="ru-RU" sz="1400" dirty="0" smtClean="0"/>
              <a:t>- код нарушения/дефекта 2.10 - приобретение пациентом или его представителем в период оказания медицинской помощи по назначению врача лекарственных препаратов для медицинского применения, включенных в Перечень ЖНВЛП, на основе клин. рекомендаций </a:t>
            </a:r>
          </a:p>
          <a:p>
            <a:pPr algn="l"/>
            <a:r>
              <a:rPr lang="ru-RU" sz="1400" dirty="0" smtClean="0"/>
              <a:t>- код нарушения/дефекта 2.17 - отсутствие в карте стационарного больного протокола врачебной комиссии в случаях назначения застрахованному лицу лекарственного препарата, не входящего в Перечень ЖНВЛП</a:t>
            </a:r>
          </a:p>
          <a:p>
            <a:pPr algn="l"/>
            <a:endParaRPr lang="ru-RU" sz="1400" dirty="0">
              <a:solidFill>
                <a:schemeClr val="accent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1707970"/>
              </p:ext>
            </p:extLst>
          </p:nvPr>
        </p:nvGraphicFramePr>
        <p:xfrm>
          <a:off x="7598914" y="4369737"/>
          <a:ext cx="4372176" cy="18880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1413"/>
                <a:gridCol w="658448"/>
                <a:gridCol w="628650"/>
                <a:gridCol w="2093665"/>
              </a:tblGrid>
              <a:tr h="9719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Выявлено нарушений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Финансовые санкции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4636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код 2.10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50% стоимости тарифа + 50% штраф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968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код 2.17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661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30% штраф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4806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655" y="260648"/>
            <a:ext cx="10363200" cy="816319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 smtClean="0"/>
              <a:t>Результаты контрольно-ревизионной деятельности за 2024 год</a:t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02790" y="890688"/>
            <a:ext cx="4627166" cy="567549"/>
          </a:xfrm>
        </p:spPr>
        <p:txBody>
          <a:bodyPr>
            <a:noAutofit/>
          </a:bodyPr>
          <a:lstStyle/>
          <a:p>
            <a:r>
              <a:rPr lang="sah-RU" sz="1400" dirty="0" smtClean="0"/>
              <a:t>Проведены проверки </a:t>
            </a:r>
          </a:p>
          <a:p>
            <a:r>
              <a:rPr lang="sah-RU" sz="1400" dirty="0" smtClean="0"/>
              <a:t>в </a:t>
            </a:r>
            <a:r>
              <a:rPr lang="sah-RU" sz="2000" b="1" dirty="0" smtClean="0">
                <a:solidFill>
                  <a:srgbClr val="C00000"/>
                </a:solidFill>
              </a:rPr>
              <a:t>56</a:t>
            </a:r>
            <a:r>
              <a:rPr lang="sah-RU" sz="1400" dirty="0" smtClean="0"/>
              <a:t> медицинских организациях                    </a:t>
            </a:r>
            <a:endParaRPr lang="ru-RU" sz="1400" dirty="0"/>
          </a:p>
        </p:txBody>
      </p:sp>
      <p:pic>
        <p:nvPicPr>
          <p:cNvPr id="5" name="Picture 3" descr="эмблема1 ТФОМС коп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3221" y="260648"/>
            <a:ext cx="672075" cy="494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965789" y="1791991"/>
            <a:ext cx="61446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Структура нарушений</a:t>
            </a:r>
            <a:endParaRPr lang="ru-RU" sz="2400" b="1" dirty="0">
              <a:solidFill>
                <a:srgbClr val="C00000"/>
              </a:solidFill>
            </a:endParaRP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55164935"/>
              </p:ext>
            </p:extLst>
          </p:nvPr>
        </p:nvGraphicFramePr>
        <p:xfrm>
          <a:off x="4683" y="2253656"/>
          <a:ext cx="11905323" cy="4383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8112224" y="2309391"/>
            <a:ext cx="3936437" cy="286232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социальная поддержка оплаты  коммунальных услуг в сельской местности;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обучение работников, чья работа непосредственно не связана с оказанием медицинской деятельности в рамках базовой программы ОМС;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командировочные расходы не связанные с деятельностью  по ТП ОМС;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периодический медосмотр работников;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возмещение застрахованным лицам затрат на приобретение лекарственных средств в период пребывания в стационаре;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ежемесячная надбавка в размере 10% за работу со сведениями, имеющими степень секретности;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разработка, составление и проверка сметной документации для капитального ремонта;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мероприятия противопожарные и видеонаблюдения;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2">
                    <a:lumMod val="75000"/>
                  </a:schemeClr>
                </a:solidFill>
              </a:rPr>
              <a:t>выполнение кадастровых работ, межевание участка, монтажные, пуско-наладочные работы и т.п.</a:t>
            </a:r>
            <a:endParaRPr lang="ru-RU" sz="1000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7000875" y="4048328"/>
            <a:ext cx="96800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1450" y="2911380"/>
            <a:ext cx="3428273" cy="203132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marL="171450" indent="-171450" algn="just"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оплата компенсации за задержку доплат отпускных, подлежащей начислению за счет бюджетных ассигнований;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стимулирующие выплаты главным внештатным специалистам-экспертам;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повышение квалификации, обучение специалистов, финансируемых из иных источников;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50" dirty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одержание имущества, финансируемого из иных источников;</a:t>
            </a:r>
          </a:p>
          <a:p>
            <a:pPr marL="171450" indent="-171450" algn="just">
              <a:buFont typeface="Arial" pitchFamily="34" charset="0"/>
              <a:buChar char="•"/>
            </a:pPr>
            <a:r>
              <a:rPr lang="ru-RU" sz="1050" dirty="0">
                <a:solidFill>
                  <a:schemeClr val="tx2">
                    <a:lumMod val="75000"/>
                  </a:schemeClr>
                </a:solidFill>
              </a:rPr>
              <a:t>п</a:t>
            </a:r>
            <a:r>
              <a:rPr lang="ru-RU" sz="1050" dirty="0" smtClean="0">
                <a:solidFill>
                  <a:schemeClr val="tx2">
                    <a:lumMod val="75000"/>
                  </a:schemeClr>
                </a:solidFill>
              </a:rPr>
              <a:t>риобретение вакцин, анализаторов содержания алкоголя в выдыхаемом воздухе и т.п.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36704" y="857464"/>
            <a:ext cx="304128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ah-RU" sz="1400" dirty="0"/>
              <a:t>Выявлены нарушения </a:t>
            </a:r>
            <a:endParaRPr lang="sah-RU" sz="1400" dirty="0" smtClean="0"/>
          </a:p>
          <a:p>
            <a:pPr algn="ctr"/>
            <a:r>
              <a:rPr lang="sah-RU" sz="1400" dirty="0" smtClean="0"/>
              <a:t>в </a:t>
            </a:r>
            <a:r>
              <a:rPr lang="sah-RU" sz="2400" b="1" dirty="0">
                <a:solidFill>
                  <a:srgbClr val="C00000"/>
                </a:solidFill>
              </a:rPr>
              <a:t>39</a:t>
            </a:r>
            <a:r>
              <a:rPr lang="sah-RU" sz="1400" dirty="0"/>
              <a:t> медицинских организациях </a:t>
            </a:r>
            <a:endParaRPr lang="ru-RU" sz="14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8201851" y="890688"/>
            <a:ext cx="3757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ah-RU" sz="1400" dirty="0" smtClean="0"/>
              <a:t>Сумма нецелевого использования средств</a:t>
            </a:r>
          </a:p>
          <a:p>
            <a:pPr algn="ctr"/>
            <a:r>
              <a:rPr lang="sah-RU" sz="2000" b="1" dirty="0" smtClean="0">
                <a:solidFill>
                  <a:srgbClr val="C00000"/>
                </a:solidFill>
              </a:rPr>
              <a:t>34,5</a:t>
            </a:r>
            <a:r>
              <a:rPr lang="sah-RU" sz="1400" dirty="0" smtClean="0"/>
              <a:t> млн.рублей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xmlns="" val="10685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488787" y="154005"/>
            <a:ext cx="11344776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ru-RU" sz="2800" b="1" dirty="0" smtClean="0">
                <a:solidFill>
                  <a:srgbClr val="1A4DA0"/>
                </a:solidFill>
                <a:ea typeface="+mj-ea"/>
                <a:cs typeface="Times New Roman" panose="02020603050405020304" pitchFamily="18" charset="0"/>
              </a:rPr>
              <a:t>Новации Базовой программы ОМС с 2025 года</a:t>
            </a:r>
            <a:endParaRPr lang="ru-RU" sz="2800" b="1" dirty="0">
              <a:solidFill>
                <a:srgbClr val="1A4DA0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FF5B38B2-DA63-466A-8146-3B42A9D35E5D}"/>
              </a:ext>
            </a:extLst>
          </p:cNvPr>
          <p:cNvSpPr/>
          <p:nvPr/>
        </p:nvSpPr>
        <p:spPr>
          <a:xfrm>
            <a:off x="339014" y="1186502"/>
            <a:ext cx="668421" cy="45546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78C8C60D-845E-4C43-A10B-9264C3AB4295}"/>
              </a:ext>
            </a:extLst>
          </p:cNvPr>
          <p:cNvSpPr/>
          <p:nvPr/>
        </p:nvSpPr>
        <p:spPr>
          <a:xfrm>
            <a:off x="362805" y="1898978"/>
            <a:ext cx="643707" cy="45546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9FC197BB-02D1-4EBA-B5A4-0FCE3F063FD1}"/>
              </a:ext>
            </a:extLst>
          </p:cNvPr>
          <p:cNvSpPr/>
          <p:nvPr/>
        </p:nvSpPr>
        <p:spPr>
          <a:xfrm>
            <a:off x="365683" y="2811265"/>
            <a:ext cx="632480" cy="86564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842" y="1930370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3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20016" y="1219042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3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24793" y="3029330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3</a:t>
            </a:r>
            <a:endParaRPr lang="ru-RU" sz="3900" dirty="0">
              <a:solidFill>
                <a:schemeClr val="tx1"/>
              </a:solidFill>
              <a:latin typeface="Times New Roman" panose="02020603050405020304" pitchFamily="18" charset="0"/>
              <a:ea typeface="BatangChe" panose="02030609000101010101" pitchFamily="49" charset="-127"/>
              <a:cs typeface="Times New Roman" panose="02020603050405020304" pitchFamily="18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916638" y="1186502"/>
            <a:ext cx="60959" cy="455467"/>
          </a:xfrm>
          <a:prstGeom prst="rect">
            <a:avLst/>
          </a:prstGeom>
          <a:solidFill>
            <a:srgbClr val="1A4DA0"/>
          </a:solidFill>
          <a:ln w="19050">
            <a:solidFill>
              <a:srgbClr val="1A4D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16780" y="4058320"/>
            <a:ext cx="10942961" cy="1846655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ru-RU" sz="1600" kern="0" dirty="0" smtClean="0">
                <a:cs typeface="Times New Roman" panose="02020603050405020304" pitchFamily="18" charset="0"/>
              </a:rPr>
              <a:t>Внесены изменения в пп.1 п.186</a:t>
            </a:r>
            <a:r>
              <a:rPr lang="ru-RU" sz="1600" dirty="0" smtClean="0"/>
              <a:t> Правил ОМС </a:t>
            </a:r>
            <a:r>
              <a:rPr lang="ru-RU" sz="1600" b="1" dirty="0" smtClean="0"/>
              <a:t>в части детализации в структуре тарифа прочих расходов</a:t>
            </a:r>
            <a:r>
              <a:rPr lang="ru-RU" sz="1600" dirty="0" smtClean="0"/>
              <a:t>. </a:t>
            </a:r>
            <a:r>
              <a:rPr lang="sah-RU" sz="1600" dirty="0" smtClean="0"/>
              <a:t>В </a:t>
            </a:r>
            <a:r>
              <a:rPr lang="sah-RU" sz="1600" dirty="0"/>
              <a:t>соответствии с внесенными измениями уплата медицинскими организациями </a:t>
            </a:r>
            <a:r>
              <a:rPr lang="ru-RU" sz="1600" dirty="0"/>
              <a:t>экономических санкций в виде штрафа по актам медико-экономической экспертизы и экспертизы качества медпомощи  </a:t>
            </a:r>
            <a:r>
              <a:rPr lang="sah-RU" sz="1600" dirty="0"/>
              <a:t>может осуществляться в том числе за счет средств обязательного медицинского страхования</a:t>
            </a:r>
            <a:endParaRPr lang="ru-RU" sz="1600" dirty="0"/>
          </a:p>
          <a:p>
            <a:pPr algn="just" hangingPunct="0">
              <a:defRPr/>
            </a:pPr>
            <a:endParaRPr lang="ru-RU" sz="1600" dirty="0"/>
          </a:p>
          <a:p>
            <a:pPr algn="just" hangingPunct="0">
              <a:defRPr/>
            </a:pPr>
            <a:endParaRPr lang="ru-RU" sz="1600" kern="0" dirty="0">
              <a:cs typeface="Times New Roman" panose="02020603050405020304" pitchFamily="18" charset="0"/>
            </a:endParaRPr>
          </a:p>
          <a:p>
            <a:pPr algn="just"/>
            <a:endParaRPr lang="ru-RU" sz="1600" dirty="0"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103870" y="2811265"/>
            <a:ext cx="10729693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ru-RU" sz="1600" spc="55" dirty="0" smtClean="0">
                <a:cs typeface="Calibri"/>
              </a:rPr>
              <a:t>В реестрах счетов предусмотрено обязательное отражение сведений </a:t>
            </a:r>
            <a:r>
              <a:rPr lang="ru-RU" sz="1600" b="1" spc="55" dirty="0" smtClean="0">
                <a:cs typeface="Calibri"/>
              </a:rPr>
              <a:t>о количестве и стоимости введенного лекарственного препарата </a:t>
            </a:r>
            <a:r>
              <a:rPr lang="ru-RU" sz="1600" spc="55" dirty="0" smtClean="0">
                <a:cs typeface="Calibri"/>
              </a:rPr>
              <a:t>каждому пациенту по профилю «онкология» .С</a:t>
            </a:r>
            <a:r>
              <a:rPr lang="ru-RU" sz="1600" dirty="0" smtClean="0"/>
              <a:t> 2026 года планируется осуществление оплаты с учетом фактически введенных препаратов. </a:t>
            </a:r>
            <a:endParaRPr lang="ru-RU" sz="1600" dirty="0"/>
          </a:p>
        </p:txBody>
      </p:sp>
      <p:sp>
        <p:nvSpPr>
          <p:cNvPr id="52" name="TextBox 51"/>
          <p:cNvSpPr txBox="1"/>
          <p:nvPr/>
        </p:nvSpPr>
        <p:spPr>
          <a:xfrm>
            <a:off x="1103871" y="1182532"/>
            <a:ext cx="10862412" cy="369328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hangingPunct="0">
              <a:defRPr/>
            </a:pPr>
            <a:r>
              <a:rPr lang="ru-RU" sz="1600" dirty="0" smtClean="0">
                <a:cs typeface="Times New Roman" pitchFamily="18" charset="0"/>
              </a:rPr>
              <a:t>Установлен порядок </a:t>
            </a:r>
            <a:r>
              <a:rPr lang="ru-RU" sz="1600" dirty="0">
                <a:cs typeface="Times New Roman" pitchFamily="18" charset="0"/>
              </a:rPr>
              <a:t>оказания медицинской помощи отдельным категориям ветеранов боевых действий</a:t>
            </a:r>
            <a:endParaRPr lang="ru-RU" sz="1600" kern="0" dirty="0">
              <a:cs typeface="Times New Roman" panose="02020603050405020304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46440" y="686539"/>
            <a:ext cx="11713301" cy="0"/>
          </a:xfrm>
          <a:prstGeom prst="line">
            <a:avLst/>
          </a:prstGeom>
          <a:ln w="539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9FC197BB-02D1-4EBA-B5A4-0FCE3F063FD1}"/>
              </a:ext>
            </a:extLst>
          </p:cNvPr>
          <p:cNvSpPr/>
          <p:nvPr/>
        </p:nvSpPr>
        <p:spPr>
          <a:xfrm>
            <a:off x="352107" y="4007391"/>
            <a:ext cx="642233" cy="110753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3842" y="4300584"/>
            <a:ext cx="296861" cy="4256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ru-RU" sz="3900" dirty="0">
                <a:solidFill>
                  <a:schemeClr val="tx1"/>
                </a:solidFill>
                <a:latin typeface="Times New Roman" panose="02020603050405020304" pitchFamily="18" charset="0"/>
                <a:ea typeface="BatangChe" panose="02030609000101010101" pitchFamily="49" charset="-127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922128" y="1908682"/>
            <a:ext cx="84382" cy="455467"/>
          </a:xfrm>
          <a:prstGeom prst="rect">
            <a:avLst/>
          </a:prstGeom>
          <a:solidFill>
            <a:srgbClr val="1A4DA0"/>
          </a:solidFill>
          <a:ln w="19050">
            <a:solidFill>
              <a:srgbClr val="1A4D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927621" y="2812101"/>
            <a:ext cx="95366" cy="864806"/>
          </a:xfrm>
          <a:prstGeom prst="rect">
            <a:avLst/>
          </a:prstGeom>
          <a:solidFill>
            <a:srgbClr val="1A4DA0"/>
          </a:solidFill>
          <a:ln w="19050">
            <a:solidFill>
              <a:srgbClr val="1A4D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Прямоугольник 52">
            <a:extLst>
              <a:ext uri="{FF2B5EF4-FFF2-40B4-BE49-F238E27FC236}">
                <a16:creationId xmlns="" xmlns:a16="http://schemas.microsoft.com/office/drawing/2014/main" id="{ABA1B3F5-0C17-4D1C-9C44-A82C9FBD2342}"/>
              </a:ext>
            </a:extLst>
          </p:cNvPr>
          <p:cNvSpPr/>
          <p:nvPr/>
        </p:nvSpPr>
        <p:spPr>
          <a:xfrm flipH="1">
            <a:off x="947955" y="4007391"/>
            <a:ext cx="78781" cy="1107533"/>
          </a:xfrm>
          <a:prstGeom prst="rect">
            <a:avLst/>
          </a:prstGeom>
          <a:solidFill>
            <a:srgbClr val="1A4DA0"/>
          </a:solidFill>
          <a:ln w="19050">
            <a:solidFill>
              <a:srgbClr val="1A4D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ru-RU" sz="16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16780" y="1853568"/>
            <a:ext cx="10862412" cy="861770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hangingPunct="0">
              <a:defRPr/>
            </a:pPr>
            <a:r>
              <a:rPr lang="ru-RU" sz="1600" spc="-20" dirty="0" smtClean="0">
                <a:cs typeface="Calibri"/>
              </a:rPr>
              <a:t>Не допускается использование средств, </a:t>
            </a:r>
            <a:r>
              <a:rPr lang="ru-RU" sz="1600" dirty="0" smtClean="0">
                <a:cs typeface="Calibri"/>
              </a:rPr>
              <a:t>пр</a:t>
            </a:r>
            <a:r>
              <a:rPr lang="ru-RU" sz="1600" spc="-15" dirty="0" smtClean="0">
                <a:cs typeface="Calibri"/>
              </a:rPr>
              <a:t>е</a:t>
            </a:r>
            <a:r>
              <a:rPr lang="ru-RU" sz="1600" dirty="0" smtClean="0">
                <a:cs typeface="Calibri"/>
              </a:rPr>
              <a:t>дназначе</a:t>
            </a:r>
            <a:r>
              <a:rPr lang="ru-RU" sz="1600" spc="5" dirty="0" smtClean="0">
                <a:cs typeface="Calibri"/>
              </a:rPr>
              <a:t>н</a:t>
            </a:r>
            <a:r>
              <a:rPr lang="ru-RU" sz="1600" dirty="0" smtClean="0">
                <a:cs typeface="Calibri"/>
              </a:rPr>
              <a:t>ных</a:t>
            </a:r>
            <a:r>
              <a:rPr lang="ru-RU" sz="1600" spc="-20" dirty="0" smtClean="0">
                <a:cs typeface="Calibri"/>
              </a:rPr>
              <a:t> </a:t>
            </a:r>
            <a:r>
              <a:rPr lang="ru-RU" sz="1600" dirty="0">
                <a:cs typeface="Calibri"/>
              </a:rPr>
              <a:t>для</a:t>
            </a:r>
            <a:r>
              <a:rPr lang="ru-RU" sz="1600" spc="10" dirty="0">
                <a:cs typeface="Calibri"/>
              </a:rPr>
              <a:t> </a:t>
            </a:r>
            <a:r>
              <a:rPr lang="ru-RU" sz="1600" dirty="0">
                <a:cs typeface="Calibri"/>
              </a:rPr>
              <a:t>о</a:t>
            </a:r>
            <a:r>
              <a:rPr lang="ru-RU" sz="1600" spc="-25" dirty="0">
                <a:cs typeface="Calibri"/>
              </a:rPr>
              <a:t>к</a:t>
            </a:r>
            <a:r>
              <a:rPr lang="ru-RU" sz="1600" dirty="0">
                <a:cs typeface="Calibri"/>
              </a:rPr>
              <a:t>азания</a:t>
            </a:r>
            <a:r>
              <a:rPr lang="ru-RU" sz="1600" spc="-10" dirty="0">
                <a:cs typeface="Calibri"/>
              </a:rPr>
              <a:t> </a:t>
            </a:r>
            <a:r>
              <a:rPr lang="ru-RU" sz="1600" dirty="0" smtClean="0">
                <a:cs typeface="Calibri"/>
              </a:rPr>
              <a:t>с</a:t>
            </a:r>
            <a:r>
              <a:rPr lang="ru-RU" sz="1600" spc="-40" dirty="0" smtClean="0">
                <a:cs typeface="Calibri"/>
              </a:rPr>
              <a:t>к</a:t>
            </a:r>
            <a:r>
              <a:rPr lang="ru-RU" sz="1600" dirty="0" smtClean="0">
                <a:cs typeface="Calibri"/>
              </a:rPr>
              <a:t>о</a:t>
            </a:r>
            <a:r>
              <a:rPr lang="ru-RU" sz="1600" spc="5" dirty="0" smtClean="0">
                <a:cs typeface="Calibri"/>
              </a:rPr>
              <a:t>р</a:t>
            </a:r>
            <a:r>
              <a:rPr lang="ru-RU" sz="1600" dirty="0" smtClean="0">
                <a:cs typeface="Calibri"/>
              </a:rPr>
              <a:t>ой</a:t>
            </a:r>
            <a:r>
              <a:rPr lang="ru-RU" sz="1600" spc="-35" dirty="0" smtClean="0">
                <a:cs typeface="Calibri"/>
              </a:rPr>
              <a:t> </a:t>
            </a:r>
            <a:r>
              <a:rPr lang="ru-RU" sz="1600" dirty="0">
                <a:cs typeface="Calibri"/>
              </a:rPr>
              <a:t>м</a:t>
            </a:r>
            <a:r>
              <a:rPr lang="ru-RU" sz="1600" spc="-20" dirty="0">
                <a:cs typeface="Calibri"/>
              </a:rPr>
              <a:t>е</a:t>
            </a:r>
            <a:r>
              <a:rPr lang="ru-RU" sz="1600" dirty="0">
                <a:cs typeface="Calibri"/>
              </a:rPr>
              <a:t>дици</a:t>
            </a:r>
            <a:r>
              <a:rPr lang="ru-RU" sz="1600" spc="5" dirty="0">
                <a:cs typeface="Calibri"/>
              </a:rPr>
              <a:t>н</a:t>
            </a:r>
            <a:r>
              <a:rPr lang="ru-RU" sz="1600" dirty="0">
                <a:cs typeface="Calibri"/>
              </a:rPr>
              <a:t>с</a:t>
            </a:r>
            <a:r>
              <a:rPr lang="ru-RU" sz="1600" spc="-40" dirty="0">
                <a:cs typeface="Calibri"/>
              </a:rPr>
              <a:t>к</a:t>
            </a:r>
            <a:r>
              <a:rPr lang="ru-RU" sz="1600" dirty="0">
                <a:cs typeface="Calibri"/>
              </a:rPr>
              <a:t>ой</a:t>
            </a:r>
            <a:r>
              <a:rPr lang="ru-RU" sz="1600" spc="-20" dirty="0">
                <a:cs typeface="Calibri"/>
              </a:rPr>
              <a:t> </a:t>
            </a:r>
            <a:r>
              <a:rPr lang="ru-RU" sz="1600" dirty="0" smtClean="0">
                <a:cs typeface="Calibri"/>
              </a:rPr>
              <a:t>пом</a:t>
            </a:r>
            <a:r>
              <a:rPr lang="ru-RU" sz="1600" spc="5" dirty="0" smtClean="0">
                <a:cs typeface="Calibri"/>
              </a:rPr>
              <a:t>о</a:t>
            </a:r>
            <a:r>
              <a:rPr lang="ru-RU" sz="1600" dirty="0" smtClean="0">
                <a:cs typeface="Calibri"/>
              </a:rPr>
              <a:t>щи, на другие виды медицинской помощи.</a:t>
            </a:r>
            <a:endParaRPr lang="ru-RU" sz="1600" dirty="0">
              <a:cs typeface="Calibri"/>
            </a:endParaRPr>
          </a:p>
          <a:p>
            <a:pPr hangingPunct="0">
              <a:defRPr/>
            </a:pPr>
            <a:endParaRPr lang="ru-RU" sz="1600" kern="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155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ятиугольник 13"/>
          <p:cNvSpPr/>
          <p:nvPr/>
        </p:nvSpPr>
        <p:spPr>
          <a:xfrm>
            <a:off x="1051171" y="1193632"/>
            <a:ext cx="3819525" cy="681245"/>
          </a:xfrm>
          <a:prstGeom prst="homePlate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5BD6A649-392D-4A81-BA3D-3BAB479528DD}"/>
              </a:ext>
            </a:extLst>
          </p:cNvPr>
          <p:cNvSpPr/>
          <p:nvPr/>
        </p:nvSpPr>
        <p:spPr>
          <a:xfrm>
            <a:off x="488787" y="154005"/>
            <a:ext cx="11344776" cy="553994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r>
              <a:rPr lang="ru-RU" sz="2800" b="1" dirty="0" smtClean="0">
                <a:solidFill>
                  <a:srgbClr val="1A4DA0"/>
                </a:solidFill>
                <a:ea typeface="+mj-ea"/>
                <a:cs typeface="Times New Roman" panose="02020603050405020304" pitchFamily="18" charset="0"/>
              </a:rPr>
              <a:t>Новации планирования медпомощи с 2025 года</a:t>
            </a:r>
            <a:endParaRPr lang="ru-RU" sz="2800" b="1" dirty="0">
              <a:solidFill>
                <a:srgbClr val="1A4DA0"/>
              </a:solidFill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64" y="5750008"/>
            <a:ext cx="12670586" cy="861770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1600" b="1" dirty="0"/>
              <a:t>Снижение нормативов</a:t>
            </a:r>
            <a:r>
              <a:rPr lang="ru-RU" sz="1600" dirty="0"/>
              <a:t> по </a:t>
            </a:r>
            <a:r>
              <a:rPr lang="ru-RU" sz="1600" dirty="0" smtClean="0"/>
              <a:t>обращениям </a:t>
            </a:r>
            <a:r>
              <a:rPr lang="ru-RU" sz="1600" dirty="0"/>
              <a:t>на 32% (2024 - 1,7877, 2025 -  1,224747 на 1го застрахованного</a:t>
            </a:r>
            <a:r>
              <a:rPr lang="ru-RU" sz="1600" dirty="0" smtClean="0"/>
              <a:t>);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ru-RU" sz="1600" dirty="0"/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ru-RU" sz="1600" b="1" dirty="0"/>
              <a:t>Увеличение нормативов</a:t>
            </a:r>
            <a:r>
              <a:rPr lang="ru-RU" sz="1600" dirty="0"/>
              <a:t> посещения с иными целями на 6,7% (2024- 2,133264, 2025 - 2,276729 на 1го </a:t>
            </a:r>
            <a:r>
              <a:rPr lang="ru-RU" sz="1600" dirty="0" smtClean="0"/>
              <a:t>застрахованного);</a:t>
            </a:r>
            <a:endParaRPr lang="ru-RU" sz="1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8137" y="842073"/>
            <a:ext cx="107863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8450" marR="5080" indent="-285750">
              <a:lnSpc>
                <a:spcPct val="100000"/>
              </a:lnSpc>
              <a:buFont typeface="Wingdings" panose="05000000000000000000" pitchFamily="2" charset="2"/>
              <a:buChar char="q"/>
            </a:pPr>
            <a:r>
              <a:rPr lang="ru-RU" b="1" spc="225" dirty="0">
                <a:cs typeface="Calibri"/>
              </a:rPr>
              <a:t>Впервые</a:t>
            </a:r>
            <a:r>
              <a:rPr lang="ru-RU" b="1" spc="105" dirty="0">
                <a:cs typeface="Calibri"/>
              </a:rPr>
              <a:t> </a:t>
            </a:r>
            <a:r>
              <a:rPr lang="ru-RU" b="1" spc="254" dirty="0">
                <a:cs typeface="Calibri"/>
              </a:rPr>
              <a:t>у</a:t>
            </a:r>
            <a:r>
              <a:rPr lang="ru-RU" b="1" spc="229" dirty="0">
                <a:cs typeface="Calibri"/>
              </a:rPr>
              <a:t>с</a:t>
            </a:r>
            <a:r>
              <a:rPr lang="ru-RU" b="1" spc="170" dirty="0">
                <a:cs typeface="Calibri"/>
              </a:rPr>
              <a:t>т</a:t>
            </a:r>
            <a:r>
              <a:rPr lang="ru-RU" b="1" spc="210" dirty="0">
                <a:cs typeface="Calibri"/>
              </a:rPr>
              <a:t>а</a:t>
            </a:r>
            <a:r>
              <a:rPr lang="ru-RU" b="1" spc="200" dirty="0">
                <a:cs typeface="Calibri"/>
              </a:rPr>
              <a:t>новл</a:t>
            </a:r>
            <a:r>
              <a:rPr lang="ru-RU" b="1" spc="215" dirty="0">
                <a:cs typeface="Calibri"/>
              </a:rPr>
              <a:t>е</a:t>
            </a:r>
            <a:r>
              <a:rPr lang="ru-RU" b="1" spc="229" dirty="0">
                <a:cs typeface="Calibri"/>
              </a:rPr>
              <a:t>ны</a:t>
            </a:r>
            <a:r>
              <a:rPr lang="ru-RU" b="1" spc="80" dirty="0">
                <a:cs typeface="Calibri"/>
              </a:rPr>
              <a:t> </a:t>
            </a:r>
            <a:r>
              <a:rPr lang="ru-RU" b="1" spc="215" dirty="0">
                <a:cs typeface="Calibri"/>
              </a:rPr>
              <a:t>но</a:t>
            </a:r>
            <a:r>
              <a:rPr lang="ru-RU" b="1" spc="200" dirty="0">
                <a:cs typeface="Calibri"/>
              </a:rPr>
              <a:t>р</a:t>
            </a:r>
            <a:r>
              <a:rPr lang="ru-RU" b="1" spc="190" dirty="0">
                <a:cs typeface="Calibri"/>
              </a:rPr>
              <a:t>м</a:t>
            </a:r>
            <a:r>
              <a:rPr lang="ru-RU" b="1" spc="120" dirty="0">
                <a:cs typeface="Calibri"/>
              </a:rPr>
              <a:t>а</a:t>
            </a:r>
            <a:r>
              <a:rPr lang="ru-RU" b="1" spc="190" dirty="0">
                <a:cs typeface="Calibri"/>
              </a:rPr>
              <a:t>т</a:t>
            </a:r>
            <a:r>
              <a:rPr lang="ru-RU" b="1" spc="265" dirty="0">
                <a:cs typeface="Calibri"/>
              </a:rPr>
              <a:t>и</a:t>
            </a:r>
            <a:r>
              <a:rPr lang="ru-RU" b="1" spc="210" dirty="0">
                <a:cs typeface="Calibri"/>
              </a:rPr>
              <a:t>вы</a:t>
            </a:r>
            <a:r>
              <a:rPr lang="ru-RU" b="1" spc="125" dirty="0">
                <a:cs typeface="Calibri"/>
              </a:rPr>
              <a:t> </a:t>
            </a:r>
            <a:r>
              <a:rPr lang="ru-RU" b="1" spc="195" dirty="0" smtClean="0">
                <a:cs typeface="Calibri"/>
              </a:rPr>
              <a:t>об</a:t>
            </a:r>
            <a:r>
              <a:rPr lang="ru-RU" b="1" spc="210" dirty="0" smtClean="0">
                <a:cs typeface="Calibri"/>
              </a:rPr>
              <a:t>ъ</a:t>
            </a:r>
            <a:r>
              <a:rPr lang="ru-RU" b="1" spc="195" dirty="0" smtClean="0">
                <a:cs typeface="Calibri"/>
              </a:rPr>
              <a:t>е</a:t>
            </a:r>
            <a:r>
              <a:rPr lang="ru-RU" b="1" spc="160" dirty="0" smtClean="0">
                <a:cs typeface="Calibri"/>
              </a:rPr>
              <a:t>ма </a:t>
            </a:r>
            <a:r>
              <a:rPr lang="ru-RU" b="1" spc="240" dirty="0" smtClean="0">
                <a:cs typeface="Calibri"/>
              </a:rPr>
              <a:t>и</a:t>
            </a:r>
            <a:r>
              <a:rPr lang="ru-RU" b="1" spc="85" dirty="0" smtClean="0">
                <a:cs typeface="Calibri"/>
              </a:rPr>
              <a:t> </a:t>
            </a:r>
            <a:r>
              <a:rPr lang="ru-RU" b="1" spc="270" dirty="0">
                <a:cs typeface="Calibri"/>
              </a:rPr>
              <a:t>ф</a:t>
            </a:r>
            <a:r>
              <a:rPr lang="ru-RU" b="1" spc="235" dirty="0">
                <a:cs typeface="Calibri"/>
              </a:rPr>
              <a:t>и</a:t>
            </a:r>
            <a:r>
              <a:rPr lang="ru-RU" b="1" spc="204" dirty="0">
                <a:cs typeface="Calibri"/>
              </a:rPr>
              <a:t>н</a:t>
            </a:r>
            <a:r>
              <a:rPr lang="ru-RU" b="1" spc="175" dirty="0">
                <a:cs typeface="Calibri"/>
              </a:rPr>
              <a:t>а</a:t>
            </a:r>
            <a:r>
              <a:rPr lang="ru-RU" b="1" spc="215" dirty="0">
                <a:cs typeface="Calibri"/>
              </a:rPr>
              <a:t>нсовых</a:t>
            </a:r>
            <a:r>
              <a:rPr lang="ru-RU" b="1" spc="155" dirty="0">
                <a:cs typeface="Calibri"/>
              </a:rPr>
              <a:t> </a:t>
            </a:r>
            <a:r>
              <a:rPr lang="ru-RU" b="1" spc="200" dirty="0">
                <a:cs typeface="Calibri"/>
              </a:rPr>
              <a:t>зат</a:t>
            </a:r>
            <a:r>
              <a:rPr lang="ru-RU" b="1" spc="235" dirty="0">
                <a:cs typeface="Calibri"/>
              </a:rPr>
              <a:t>р</a:t>
            </a:r>
            <a:r>
              <a:rPr lang="ru-RU" b="1" spc="195" dirty="0">
                <a:cs typeface="Calibri"/>
              </a:rPr>
              <a:t>ат</a:t>
            </a:r>
            <a:r>
              <a:rPr lang="ru-RU" b="1" spc="100" dirty="0">
                <a:cs typeface="Calibri"/>
              </a:rPr>
              <a:t> </a:t>
            </a:r>
            <a:r>
              <a:rPr lang="ru-RU" b="1" spc="195" dirty="0" smtClean="0">
                <a:cs typeface="Calibri"/>
              </a:rPr>
              <a:t>для: </a:t>
            </a:r>
            <a:endParaRPr lang="ru-RU" dirty="0">
              <a:cs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96017" y="1228546"/>
            <a:ext cx="44447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dirty="0"/>
              <a:t> диспансеризации оценки репродуктивного </a:t>
            </a:r>
            <a:r>
              <a:rPr lang="ru-RU" dirty="0" smtClean="0"/>
              <a:t>здоровья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994521" y="1247596"/>
            <a:ext cx="59436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125 </a:t>
            </a:r>
            <a:r>
              <a:rPr lang="ru-RU" dirty="0"/>
              <a:t>682 посещений на </a:t>
            </a:r>
            <a:r>
              <a:rPr lang="ru-RU" dirty="0" smtClean="0"/>
              <a:t>783 </a:t>
            </a:r>
            <a:r>
              <a:rPr lang="ru-RU" dirty="0" err="1" smtClean="0"/>
              <a:t>млн.рублей</a:t>
            </a:r>
            <a:r>
              <a:rPr lang="ru-RU" dirty="0" smtClean="0"/>
              <a:t> 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Соотношение </a:t>
            </a:r>
            <a:r>
              <a:rPr lang="ru-RU" dirty="0"/>
              <a:t>50 мужчины и женщины – 50/50);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1051171" y="2266950"/>
            <a:ext cx="3819525" cy="649887"/>
          </a:xfrm>
          <a:prstGeom prst="homePlate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kern="0" dirty="0">
                <a:solidFill>
                  <a:schemeClr val="tx1"/>
                </a:solidFill>
                <a:cs typeface="Times New Roman" panose="02020603050405020304" pitchFamily="18" charset="0"/>
              </a:rPr>
              <a:t>Школы хронических неинфекционных заболеваний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92934" y="2407227"/>
            <a:ext cx="5943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196 226 </a:t>
            </a:r>
            <a:r>
              <a:rPr lang="ru-RU" dirty="0"/>
              <a:t>посещений на </a:t>
            </a:r>
            <a:r>
              <a:rPr lang="ru-RU" dirty="0" smtClean="0"/>
              <a:t>740 </a:t>
            </a:r>
            <a:r>
              <a:rPr lang="ru-RU" dirty="0" err="1" smtClean="0"/>
              <a:t>млн.рублей</a:t>
            </a:r>
            <a:r>
              <a:rPr lang="ru-RU" dirty="0" smtClean="0"/>
              <a:t> </a:t>
            </a:r>
          </a:p>
        </p:txBody>
      </p:sp>
      <p:sp>
        <p:nvSpPr>
          <p:cNvPr id="17" name="Пятиугольник 16"/>
          <p:cNvSpPr/>
          <p:nvPr/>
        </p:nvSpPr>
        <p:spPr>
          <a:xfrm>
            <a:off x="1051171" y="3115177"/>
            <a:ext cx="3819525" cy="465221"/>
          </a:xfrm>
          <a:prstGeom prst="homePlate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kern="0" dirty="0">
                <a:solidFill>
                  <a:schemeClr val="tx1"/>
                </a:solidFill>
                <a:cs typeface="Times New Roman" panose="02020603050405020304" pitchFamily="18" charset="0"/>
              </a:rPr>
              <a:t>ПЭТ/КТ и ОФЭТ/КТ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092934" y="3115177"/>
            <a:ext cx="5943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100 исследований на 4 </a:t>
            </a:r>
            <a:r>
              <a:rPr lang="ru-RU" dirty="0" err="1" smtClean="0"/>
              <a:t>млн.рублей</a:t>
            </a:r>
            <a:r>
              <a:rPr lang="ru-RU" dirty="0" smtClean="0"/>
              <a:t> 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1035542" y="3714750"/>
            <a:ext cx="3819525" cy="649887"/>
          </a:xfrm>
          <a:prstGeom prst="homePlate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Посещений центров </a:t>
            </a:r>
            <a:r>
              <a:rPr lang="ru-RU" dirty="0" smtClean="0"/>
              <a:t>здоровья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5000802" y="3874077"/>
            <a:ext cx="5943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31 085 посещений </a:t>
            </a:r>
            <a:r>
              <a:rPr lang="ru-RU" dirty="0"/>
              <a:t>на </a:t>
            </a:r>
            <a:r>
              <a:rPr lang="ru-RU" dirty="0" smtClean="0"/>
              <a:t>243,9 </a:t>
            </a:r>
            <a:r>
              <a:rPr lang="ru-RU" dirty="0" err="1" smtClean="0"/>
              <a:t>млн.рублей</a:t>
            </a:r>
            <a:r>
              <a:rPr lang="ru-RU" dirty="0" smtClean="0"/>
              <a:t> </a:t>
            </a:r>
          </a:p>
        </p:txBody>
      </p:sp>
      <p:sp>
        <p:nvSpPr>
          <p:cNvPr id="21" name="Пятиугольник 20"/>
          <p:cNvSpPr/>
          <p:nvPr/>
        </p:nvSpPr>
        <p:spPr>
          <a:xfrm>
            <a:off x="1051171" y="4648200"/>
            <a:ext cx="3819525" cy="857250"/>
          </a:xfrm>
          <a:prstGeom prst="homePlate">
            <a:avLst/>
          </a:prstGeom>
        </p:spPr>
        <p:style>
          <a:lnRef idx="2">
            <a:schemeClr val="accent1"/>
          </a:lnRef>
          <a:fillRef idx="1001">
            <a:schemeClr val="lt2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хирургического </a:t>
            </a:r>
            <a:r>
              <a:rPr lang="ru-RU" dirty="0">
                <a:solidFill>
                  <a:schemeClr val="tx1"/>
                </a:solidFill>
              </a:rPr>
              <a:t>лечения при сердечно-сосудистых заболеваниях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92934" y="4892159"/>
            <a:ext cx="5943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ü"/>
            </a:pPr>
            <a:r>
              <a:rPr lang="ru-RU" dirty="0" smtClean="0"/>
              <a:t>31 089 случаев на 1 156 </a:t>
            </a:r>
            <a:r>
              <a:rPr lang="ru-RU" dirty="0" err="1" smtClean="0"/>
              <a:t>млн.рублей</a:t>
            </a:r>
            <a:r>
              <a:rPr lang="ru-RU" dirty="0" smtClean="0"/>
              <a:t> 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304524" y="648439"/>
            <a:ext cx="11713301" cy="0"/>
          </a:xfrm>
          <a:prstGeom prst="line">
            <a:avLst/>
          </a:prstGeom>
          <a:ln w="53975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1021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Приоритетные задачи на </a:t>
            </a:r>
            <a:r>
              <a:rPr lang="ru-RU" sz="3200" b="1" dirty="0" smtClean="0"/>
              <a:t>2025 </a:t>
            </a:r>
            <a:r>
              <a:rPr lang="ru-RU" sz="3200" b="1" dirty="0"/>
              <a:t>год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222421" y="1161742"/>
            <a:ext cx="11845753" cy="574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20000"/>
              </a:lnSpc>
              <a:buAutoNum type="arabicPeriod"/>
            </a:pPr>
            <a:r>
              <a:rPr lang="ru-RU" b="1" dirty="0" smtClean="0"/>
              <a:t>Обеспечение сбалансированности ТП ОМС. 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endParaRPr lang="ru-RU" b="1" dirty="0"/>
          </a:p>
          <a:p>
            <a:pPr marL="342900" indent="-342900">
              <a:lnSpc>
                <a:spcPct val="120000"/>
              </a:lnSpc>
              <a:buAutoNum type="arabicPeriod"/>
            </a:pPr>
            <a:r>
              <a:rPr lang="ru-RU" b="1" dirty="0" smtClean="0"/>
              <a:t>Обеспечение реализации и мониторинга </a:t>
            </a:r>
            <a:r>
              <a:rPr lang="ru-RU" b="1" dirty="0"/>
              <a:t>нового национального проекта «Продолжительная и активная жизнь</a:t>
            </a:r>
            <a:r>
              <a:rPr lang="ru-RU" b="1" dirty="0" smtClean="0"/>
              <a:t>»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endParaRPr lang="ru-RU" b="1" dirty="0"/>
          </a:p>
          <a:p>
            <a:pPr marL="342900" indent="-342900">
              <a:lnSpc>
                <a:spcPct val="120000"/>
              </a:lnSpc>
              <a:buAutoNum type="arabicPeriod"/>
            </a:pPr>
            <a:r>
              <a:rPr lang="ru-RU" b="1" dirty="0" smtClean="0"/>
              <a:t>Масштабирование по субъектам РФ пациентоориентированного пилотного проекта: «</a:t>
            </a:r>
            <a:r>
              <a:rPr lang="ru-RU" b="1" dirty="0"/>
              <a:t>Новая модель организации первичной специализированной медицинской помощи» в </a:t>
            </a:r>
            <a:r>
              <a:rPr lang="ru-RU" b="1" dirty="0" smtClean="0"/>
              <a:t>Арктике с расширением охвата труднодоступных населенных пунктов РС(Я)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endParaRPr lang="ru-RU" b="1" dirty="0" smtClean="0"/>
          </a:p>
          <a:p>
            <a:pPr marL="342900" indent="-342900">
              <a:lnSpc>
                <a:spcPct val="120000"/>
              </a:lnSpc>
              <a:buAutoNum type="arabicPeriod"/>
            </a:pPr>
            <a:r>
              <a:rPr lang="ru-RU" b="1" dirty="0" smtClean="0">
                <a:ea typeface="Times New Roman"/>
              </a:rPr>
              <a:t>Реализация в рамках ТПГГ РС(Я) направления </a:t>
            </a:r>
            <a:r>
              <a:rPr lang="ru-RU" b="1" dirty="0">
                <a:ea typeface="Times New Roman"/>
              </a:rPr>
              <a:t>расходования </a:t>
            </a:r>
            <a:r>
              <a:rPr lang="ru-RU" b="1" dirty="0" smtClean="0">
                <a:ea typeface="Times New Roman"/>
              </a:rPr>
              <a:t>средств, предусмотренных частью 7.1 статьи 35 ФЗ № 326; </a:t>
            </a:r>
          </a:p>
          <a:p>
            <a:pPr marL="342900" indent="-342900">
              <a:lnSpc>
                <a:spcPct val="120000"/>
              </a:lnSpc>
              <a:buAutoNum type="arabicPeriod"/>
            </a:pPr>
            <a:endParaRPr lang="ru-RU" b="1" dirty="0" smtClean="0">
              <a:ea typeface="Times New Roman"/>
            </a:endParaRP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ru-RU" b="1" dirty="0"/>
              <a:t>Реализация новых профилактических мероприятий, включая мероприятия по их приближению  к месту </a:t>
            </a:r>
            <a:r>
              <a:rPr lang="ru-RU" b="1" dirty="0" smtClean="0"/>
              <a:t>учебы/работы.</a:t>
            </a:r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endParaRPr lang="ru-RU" b="1" dirty="0" smtClean="0"/>
          </a:p>
          <a:p>
            <a:pPr marL="342900" indent="-342900">
              <a:lnSpc>
                <a:spcPct val="120000"/>
              </a:lnSpc>
              <a:buFontTx/>
              <a:buAutoNum type="arabicPeriod"/>
            </a:pPr>
            <a:r>
              <a:rPr lang="ru-RU" b="1" dirty="0" smtClean="0"/>
              <a:t>Интеграция информационной системы ТФОМС РС(Я) и РТМИС в части обмена данными о застрахованном по ОМС.</a:t>
            </a:r>
          </a:p>
        </p:txBody>
      </p:sp>
    </p:spTree>
    <p:extLst>
      <p:ext uri="{BB962C8B-B14F-4D97-AF65-F5344CB8AC3E}">
        <p14:creationId xmlns:p14="http://schemas.microsoft.com/office/powerpoint/2010/main" xmlns="" val="425286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124487" y="1515747"/>
            <a:ext cx="5066269" cy="5116436"/>
            <a:chOff x="2347784" y="1063925"/>
            <a:chExt cx="5066269" cy="5116436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22664" y="1063925"/>
              <a:ext cx="4838989" cy="5116436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2347784" y="1063925"/>
              <a:ext cx="5066269" cy="5116436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5D8166A6-55C4-43B6-9684-68492856B9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6243" y="461964"/>
            <a:ext cx="10381067" cy="65671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algn="r"/>
            <a:r>
              <a:rPr lang="ru-RU" sz="2800" b="1" dirty="0">
                <a:latin typeface="+mn-lt"/>
                <a:cs typeface="Times New Roman" pitchFamily="18" charset="0"/>
              </a:rPr>
              <a:t>Система ОМС Республики Саха(Якутия) 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EB7DEA2F-08D9-4968-A748-6EC47361DF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"/>
              </a:ext>
            </a:extLst>
          </a:blip>
          <a:stretch>
            <a:fillRect/>
          </a:stretch>
        </p:blipFill>
        <p:spPr>
          <a:xfrm>
            <a:off x="10949712" y="129310"/>
            <a:ext cx="1020617" cy="989369"/>
          </a:xfrm>
          <a:prstGeom prst="rect">
            <a:avLst/>
          </a:prstGeom>
        </p:spPr>
      </p:pic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xmlns="" id="{00E0115A-ACE8-4CF6-84CE-C3D4D2942F54}"/>
              </a:ext>
            </a:extLst>
          </p:cNvPr>
          <p:cNvCxnSpPr>
            <a:cxnSpLocks/>
          </p:cNvCxnSpPr>
          <p:nvPr/>
        </p:nvCxnSpPr>
        <p:spPr>
          <a:xfrm>
            <a:off x="1776549" y="1102537"/>
            <a:ext cx="8942251" cy="0"/>
          </a:xfrm>
          <a:prstGeom prst="line">
            <a:avLst/>
          </a:prstGeom>
          <a:ln w="38100">
            <a:gradFill flip="none" rotWithShape="1">
              <a:gsLst>
                <a:gs pos="9000">
                  <a:schemeClr val="accent1">
                    <a:lumMod val="5000"/>
                    <a:lumOff val="95000"/>
                  </a:schemeClr>
                </a:gs>
                <a:gs pos="85000">
                  <a:srgbClr val="1A4DA0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55849" y="1235661"/>
            <a:ext cx="443390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страховые медицинские организации: </a:t>
            </a:r>
          </a:p>
        </p:txBody>
      </p:sp>
      <p:pic>
        <p:nvPicPr>
          <p:cNvPr id="13" name="Picture 7" descr="C:\Users\pahomovat\Desktop\Без назва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96335" y="1666548"/>
            <a:ext cx="666749" cy="58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C:\Users\pahomovat\Desktop\44003_logo (1)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80140" y="1735649"/>
            <a:ext cx="1466849" cy="443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30310" y="1215937"/>
            <a:ext cx="44096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Численность застрахованных по ОМС: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654781" y="2284485"/>
            <a:ext cx="2262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136 656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(14,6 %) застрахованных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9205811" y="2284485"/>
            <a:ext cx="221797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796 522</a:t>
            </a: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(85,4%) застрахованных 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842627" y="3445908"/>
            <a:ext cx="414517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107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медицинских организаций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3623422315"/>
              </p:ext>
            </p:extLst>
          </p:nvPr>
        </p:nvGraphicFramePr>
        <p:xfrm>
          <a:off x="196166" y="1735649"/>
          <a:ext cx="5955546" cy="1594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94730199"/>
              </p:ext>
            </p:extLst>
          </p:nvPr>
        </p:nvGraphicFramePr>
        <p:xfrm>
          <a:off x="1819540" y="3855309"/>
          <a:ext cx="8538251" cy="1581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1516750"/>
              </p:ext>
            </p:extLst>
          </p:nvPr>
        </p:nvGraphicFramePr>
        <p:xfrm>
          <a:off x="1849505" y="5510625"/>
          <a:ext cx="8206064" cy="1226820"/>
        </p:xfrm>
        <a:graphic>
          <a:graphicData uri="http://schemas.openxmlformats.org/drawingml/2006/table">
            <a:tbl>
              <a:tblPr/>
              <a:tblGrid>
                <a:gridCol w="1476824"/>
                <a:gridCol w="1140005"/>
                <a:gridCol w="1195274"/>
                <a:gridCol w="1078896"/>
                <a:gridCol w="1078896"/>
                <a:gridCol w="1078896"/>
                <a:gridCol w="1157273"/>
              </a:tblGrid>
              <a:tr h="20545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Год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 МО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4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ЦРБ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ГБ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РБ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ФГБУ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Иной (частные)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2024 год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101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2025 год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34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43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4307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36155"/>
            <a:ext cx="11120131" cy="723301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Объем субвенции ФОМС бюджету ТФ ОМС РС (Я) </a:t>
            </a:r>
            <a:br>
              <a:rPr lang="ru-RU" sz="2800" b="1" dirty="0" smtClean="0"/>
            </a:br>
            <a:r>
              <a:rPr lang="ru-RU" sz="2800" b="1" dirty="0" smtClean="0"/>
              <a:t>на 2019-2025гг.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2397854"/>
              </p:ext>
            </p:extLst>
          </p:nvPr>
        </p:nvGraphicFramePr>
        <p:xfrm>
          <a:off x="0" y="1338350"/>
          <a:ext cx="6763443" cy="5116053"/>
        </p:xfrm>
        <a:graphic>
          <a:graphicData uri="http://schemas.openxmlformats.org/drawingml/2006/table">
            <a:tbl>
              <a:tblPr/>
              <a:tblGrid>
                <a:gridCol w="746311"/>
                <a:gridCol w="1585911"/>
                <a:gridCol w="1694748"/>
                <a:gridCol w="1617007"/>
                <a:gridCol w="1119466"/>
              </a:tblGrid>
              <a:tr h="532014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dirty="0"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18.10.2018 г. № 1240 "О внесении изменений в Постановление РФ №462 от 5.05.2012 г."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>
                        <a:alpha val="27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86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года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расчет  субвенции, </a:t>
                      </a:r>
                      <a:r>
                        <a:rPr lang="ru-RU" sz="1400" b="1" dirty="0" err="1">
                          <a:latin typeface="Times New Roman"/>
                          <a:ea typeface="Times New Roman"/>
                          <a:cs typeface="Times New Roman"/>
                        </a:rPr>
                        <a:t>тыс.руб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прирост, </a:t>
                      </a:r>
                      <a:r>
                        <a:rPr lang="ru-RU" sz="1400" i="1" dirty="0" err="1">
                          <a:latin typeface="Times New Roman"/>
                          <a:ea typeface="Times New Roman"/>
                          <a:cs typeface="Times New Roman"/>
                        </a:rPr>
                        <a:t>тыс.руб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прирост%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за 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счет изменения 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коэф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млн.руб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33 919 195,2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6 685 156,6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24,5%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4 357,8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36 194 543,9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2 275 348,7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6,7%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4 651,7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37 058 514,7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863 970,8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2,4%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4 762,7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4936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22.11.2021 г. № 2005 "О внесении изменений в Постановление РФ №462 от 5.05.2012 г.</a:t>
                      </a:r>
                      <a:r>
                        <a:rPr lang="ru-RU" sz="1400" b="1" i="1" dirty="0"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>
                        <a:alpha val="27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44 009 468,1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6 950 953,5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18,8%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4 063,7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331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24.11.2022 г. № 2130 "О внесении изменений в Постановление РФ №462 от 5.05.2012 г."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>
                        <a:alpha val="27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2023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  <a:cs typeface="Times New Roman"/>
                        </a:rPr>
                        <a:t>51 416 932,8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7 407 464,7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16,8%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2 514,4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988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i="1" dirty="0">
                          <a:latin typeface="Times New Roman"/>
                          <a:ea typeface="Times New Roman"/>
                          <a:cs typeface="Times New Roman"/>
                        </a:rPr>
                        <a:t>Постановление Правительства РФ от 30.09.2023 № 1618 "О внесении изменений в методику распределения субвенций,…"</a:t>
                      </a:r>
                      <a:endParaRPr lang="ru-RU" sz="14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FF">
                        <a:alpha val="27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60 169 657,2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8 752 724,4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latin typeface="Times New Roman"/>
                          <a:ea typeface="Times New Roman"/>
                          <a:cs typeface="Times New Roman"/>
                        </a:rPr>
                        <a:t>17,0%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latin typeface="Times New Roman"/>
                          <a:ea typeface="Times New Roman"/>
                          <a:cs typeface="Times New Roman"/>
                        </a:rPr>
                        <a:t>2 865,2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2025</a:t>
                      </a:r>
                      <a:endParaRPr lang="ru-RU" sz="1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69 897 385,6</a:t>
                      </a:r>
                      <a:endParaRPr lang="ru-RU" sz="14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9 727 728,4</a:t>
                      </a:r>
                      <a:endParaRPr lang="ru-RU" sz="1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16,2%</a:t>
                      </a:r>
                      <a:endParaRPr lang="ru-RU" sz="1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3 328,4</a:t>
                      </a:r>
                      <a:endParaRPr lang="ru-RU" sz="1400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907877" y="1679171"/>
            <a:ext cx="51491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За период с 2019 года Методика распределения Субвенции ФОМС </a:t>
            </a:r>
          </a:p>
          <a:p>
            <a:pPr algn="ctr"/>
            <a:r>
              <a:rPr lang="ru-RU" dirty="0" smtClean="0"/>
              <a:t>менялась 4 раза.</a:t>
            </a:r>
          </a:p>
          <a:p>
            <a:endParaRPr lang="ru-RU" dirty="0" smtClean="0"/>
          </a:p>
          <a:p>
            <a:r>
              <a:rPr lang="ru-RU" dirty="0" smtClean="0">
                <a:solidFill>
                  <a:srgbClr val="2119BD"/>
                </a:solidFill>
              </a:rPr>
              <a:t>2019</a:t>
            </a:r>
            <a:r>
              <a:rPr lang="ru-RU" dirty="0" smtClean="0"/>
              <a:t> - ИБР-ПР</a:t>
            </a:r>
          </a:p>
          <a:p>
            <a:r>
              <a:rPr lang="ru-RU" dirty="0" smtClean="0">
                <a:solidFill>
                  <a:srgbClr val="2119BD"/>
                </a:solidFill>
              </a:rPr>
              <a:t>2022</a:t>
            </a:r>
            <a:r>
              <a:rPr lang="ru-RU" dirty="0" smtClean="0"/>
              <a:t> – увеличение показателя ограничения ПР</a:t>
            </a:r>
          </a:p>
          <a:p>
            <a:r>
              <a:rPr lang="ru-RU" dirty="0" smtClean="0">
                <a:solidFill>
                  <a:srgbClr val="2119BD"/>
                </a:solidFill>
              </a:rPr>
              <a:t>2023 </a:t>
            </a:r>
            <a:r>
              <a:rPr lang="ru-RU" dirty="0" smtClean="0"/>
              <a:t>– отмена ограничения ПР</a:t>
            </a:r>
          </a:p>
          <a:p>
            <a:r>
              <a:rPr lang="ru-RU" dirty="0" smtClean="0">
                <a:solidFill>
                  <a:srgbClr val="2119BD"/>
                </a:solidFill>
              </a:rPr>
              <a:t>2024</a:t>
            </a:r>
            <a:r>
              <a:rPr lang="ru-RU" dirty="0" smtClean="0"/>
              <a:t> – включение дополнительного коэффициента доступности медпомощи</a:t>
            </a:r>
          </a:p>
          <a:p>
            <a:r>
              <a:rPr lang="ru-RU" dirty="0" smtClean="0">
                <a:solidFill>
                  <a:srgbClr val="2119BD"/>
                </a:solidFill>
              </a:rPr>
              <a:t>2025</a:t>
            </a:r>
            <a:r>
              <a:rPr lang="ru-RU" dirty="0" smtClean="0"/>
              <a:t> – значительный рост подушевого норматива ПГГ РФ на 3 148 руб.</a:t>
            </a:r>
          </a:p>
          <a:p>
            <a:r>
              <a:rPr lang="ru-RU" dirty="0" smtClean="0"/>
              <a:t>17 932,5р.         21 080,3р.</a:t>
            </a:r>
          </a:p>
          <a:p>
            <a:endParaRPr lang="ru-RU" dirty="0" smtClean="0"/>
          </a:p>
        </p:txBody>
      </p:sp>
      <p:sp>
        <p:nvSpPr>
          <p:cNvPr id="5" name="Штриховая стрелка вправо 4"/>
          <p:cNvSpPr/>
          <p:nvPr/>
        </p:nvSpPr>
        <p:spPr>
          <a:xfrm>
            <a:off x="8146473" y="5079076"/>
            <a:ext cx="349134" cy="23275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215298"/>
            <a:ext cx="11120132" cy="71759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/>
              <a:t>Коэффициент доступности медицинской помощи 2024 -2025 </a:t>
            </a:r>
            <a:r>
              <a:rPr lang="ru-RU" sz="2400" b="1" dirty="0" err="1" smtClean="0"/>
              <a:t>гг</a:t>
            </a:r>
            <a:endParaRPr lang="ru-RU" sz="2400" b="1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78169" y="3039641"/>
            <a:ext cx="1174587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	</a:t>
            </a:r>
            <a:r>
              <a:rPr lang="ru-RU" b="1" dirty="0" smtClean="0"/>
              <a:t>Оплата медицинской помощи</a:t>
            </a:r>
            <a:r>
              <a:rPr lang="ru-RU" dirty="0" smtClean="0"/>
              <a:t>, оказанной Республиканским центром мобильных бригад (РЦМБ) и Мобильных хирургических центром (МХЦ) осуществляется </a:t>
            </a:r>
            <a:r>
              <a:rPr lang="ru-RU" b="1" dirty="0" smtClean="0"/>
              <a:t>из средств субвенции ФОМС </a:t>
            </a:r>
            <a:r>
              <a:rPr lang="ru-RU" dirty="0" smtClean="0"/>
              <a:t>за счет введения нового коэффициента доступности в Методику распределения субвенции ФОМС</a:t>
            </a:r>
          </a:p>
          <a:p>
            <a:endParaRPr lang="ru-RU" dirty="0" smtClean="0"/>
          </a:p>
          <a:p>
            <a:endParaRPr lang="ru-RU" sz="2000" dirty="0" smtClean="0"/>
          </a:p>
          <a:p>
            <a:endParaRPr lang="ru-RU" sz="2000" dirty="0" smtClean="0">
              <a:cs typeface="Times New Roman" pitchFamily="18" charset="0"/>
            </a:endParaRPr>
          </a:p>
          <a:p>
            <a:pPr marL="0" marR="0" lvl="0" indent="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0328488"/>
              </p:ext>
            </p:extLst>
          </p:nvPr>
        </p:nvGraphicFramePr>
        <p:xfrm>
          <a:off x="0" y="4181302"/>
          <a:ext cx="12192000" cy="2527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  <a:gridCol w="6096000"/>
              </a:tblGrid>
              <a:tr h="850035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2024</a:t>
                      </a:r>
                      <a:endParaRPr lang="ru-RU" sz="3600" dirty="0"/>
                    </a:p>
                  </a:txBody>
                  <a:tcPr>
                    <a:solidFill>
                      <a:schemeClr val="accent1"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2025</a:t>
                      </a:r>
                      <a:endParaRPr lang="ru-RU" sz="3600" dirty="0"/>
                    </a:p>
                  </a:txBody>
                  <a:tcPr>
                    <a:solidFill>
                      <a:schemeClr val="accent1">
                        <a:alpha val="59000"/>
                      </a:schemeClr>
                    </a:solidFill>
                  </a:tcPr>
                </a:tc>
              </a:tr>
              <a:tr h="82700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К </a:t>
                      </a:r>
                      <a:r>
                        <a:rPr lang="en-US" sz="4400" dirty="0" err="1" smtClean="0"/>
                        <a:t>i</a:t>
                      </a:r>
                      <a:r>
                        <a:rPr lang="ru-RU" sz="4400" dirty="0" err="1" smtClean="0"/>
                        <a:t>д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К </a:t>
                      </a:r>
                      <a:r>
                        <a:rPr lang="en-US" sz="4400" dirty="0" err="1" smtClean="0"/>
                        <a:t>i</a:t>
                      </a:r>
                      <a:r>
                        <a:rPr lang="ru-RU" sz="4400" dirty="0" err="1" smtClean="0"/>
                        <a:t>д</a:t>
                      </a:r>
                      <a:endParaRPr lang="ru-RU" sz="4400" dirty="0"/>
                    </a:p>
                  </a:txBody>
                  <a:tcPr/>
                </a:tc>
              </a:tr>
              <a:tr h="85003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2 865 млн. рублей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3 329 млн. рублей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3539068" y="1219200"/>
            <a:ext cx="67775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en-US" sz="3600" b="1" baseline="-8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baseline="-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600" b="1" baseline="-10000" dirty="0" err="1" smtClean="0">
                <a:latin typeface="Times New Roman" pitchFamily="18" charset="0"/>
                <a:cs typeface="Times New Roman" pitchFamily="18" charset="0"/>
              </a:rPr>
              <a:t>диф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*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en-US" sz="3600" b="1" baseline="-10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3600" b="1" baseline="-10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sz="3600" b="1" baseline="-1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0" y="2480205"/>
            <a:ext cx="5816600" cy="431800"/>
          </a:xfrm>
          <a:prstGeom prst="wedgeRoundRectCallout">
            <a:avLst>
              <a:gd name="adj1" fmla="val 14898"/>
              <a:gd name="adj2" fmla="val -178889"/>
              <a:gd name="adj3" fmla="val 16667"/>
            </a:avLst>
          </a:prstGeom>
          <a:solidFill>
            <a:schemeClr val="accent4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Финансовый норматив на 1 </a:t>
            </a:r>
            <a:r>
              <a:rPr lang="ru-RU" b="1" dirty="0" smtClean="0">
                <a:solidFill>
                  <a:schemeClr val="tx1"/>
                </a:solidFill>
              </a:rPr>
              <a:t>застрахованного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6134793" y="2538943"/>
            <a:ext cx="6057207" cy="437013"/>
          </a:xfrm>
          <a:prstGeom prst="wedgeRoundRectCallout">
            <a:avLst>
              <a:gd name="adj1" fmla="val -36643"/>
              <a:gd name="adj2" fmla="val -196289"/>
              <a:gd name="adj3" fmla="val 16667"/>
            </a:avLst>
          </a:prstGeom>
          <a:solidFill>
            <a:schemeClr val="accent4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К</a:t>
            </a:r>
            <a:r>
              <a:rPr lang="en-US" sz="1100" b="1" dirty="0" err="1" smtClean="0">
                <a:solidFill>
                  <a:schemeClr val="tx1"/>
                </a:solidFill>
              </a:rPr>
              <a:t>i</a:t>
            </a:r>
            <a:r>
              <a:rPr lang="ru-RU" sz="1100" b="1" dirty="0" err="1" smtClean="0">
                <a:solidFill>
                  <a:schemeClr val="tx1"/>
                </a:solidFill>
              </a:rPr>
              <a:t>д</a:t>
            </a:r>
            <a:r>
              <a:rPr lang="ru-RU" b="1" dirty="0" smtClean="0">
                <a:solidFill>
                  <a:schemeClr val="tx1"/>
                </a:solidFill>
              </a:rPr>
              <a:t> – </a:t>
            </a:r>
            <a:r>
              <a:rPr lang="ru-RU" b="1" dirty="0" err="1" smtClean="0">
                <a:solidFill>
                  <a:schemeClr val="tx1"/>
                </a:solidFill>
              </a:rPr>
              <a:t>коэфф</a:t>
            </a:r>
            <a:r>
              <a:rPr lang="ru-RU" b="1" dirty="0" smtClean="0">
                <a:solidFill>
                  <a:schemeClr val="tx1"/>
                </a:solidFill>
              </a:rPr>
              <a:t>. доступности медицинской помощи. </a:t>
            </a:r>
            <a:r>
              <a:rPr lang="ru-RU" sz="1200" dirty="0" smtClean="0">
                <a:solidFill>
                  <a:schemeClr val="tx1"/>
                </a:solidFill>
              </a:rPr>
              <a:t>Действует с 2024 года </a:t>
            </a:r>
            <a:endParaRPr lang="ru-RU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792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997FB72B-BF26-460B-B689-6B0B2A78A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495" y="536155"/>
            <a:ext cx="10486463" cy="723301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+mn-lt"/>
                <a:cs typeface="Times New Roman" pitchFamily="18" charset="0"/>
              </a:rPr>
              <a:t>Выполнение объемов медицинской помощи </a:t>
            </a:r>
            <a:br>
              <a:rPr lang="ru-RU" sz="2800" b="1" dirty="0">
                <a:latin typeface="+mn-lt"/>
                <a:cs typeface="Times New Roman" pitchFamily="18" charset="0"/>
              </a:rPr>
            </a:br>
            <a:r>
              <a:rPr lang="ru-RU" sz="2800" b="1" dirty="0">
                <a:latin typeface="+mn-lt"/>
                <a:cs typeface="Times New Roman" pitchFamily="18" charset="0"/>
              </a:rPr>
              <a:t>       по Республике Саха (Якутия) за </a:t>
            </a:r>
            <a:r>
              <a:rPr lang="ru-RU" sz="2800" b="1" dirty="0" smtClean="0">
                <a:latin typeface="+mn-lt"/>
                <a:cs typeface="Times New Roman" pitchFamily="18" charset="0"/>
              </a:rPr>
              <a:t>202</a:t>
            </a:r>
            <a:r>
              <a:rPr lang="en-US" sz="2800" b="1" smtClean="0">
                <a:latin typeface="+mn-lt"/>
                <a:cs typeface="Times New Roman" pitchFamily="18" charset="0"/>
              </a:rPr>
              <a:t>4</a:t>
            </a:r>
            <a:r>
              <a:rPr lang="ru-RU" sz="2800" b="1" smtClean="0">
                <a:latin typeface="+mn-lt"/>
                <a:cs typeface="Times New Roman" pitchFamily="18" charset="0"/>
              </a:rPr>
              <a:t>г</a:t>
            </a:r>
            <a:r>
              <a:rPr lang="ru-RU" sz="2800" b="1" dirty="0">
                <a:latin typeface="+mn-lt"/>
                <a:cs typeface="Times New Roman" pitchFamily="18" charset="0"/>
              </a:rPr>
              <a:t>. 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xmlns="" val="3090092855"/>
              </p:ext>
            </p:extLst>
          </p:nvPr>
        </p:nvGraphicFramePr>
        <p:xfrm>
          <a:off x="384445" y="1309816"/>
          <a:ext cx="11434438" cy="25374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xmlns="" val="2160106582"/>
              </p:ext>
            </p:extLst>
          </p:nvPr>
        </p:nvGraphicFramePr>
        <p:xfrm>
          <a:off x="381000" y="4295526"/>
          <a:ext cx="6028245" cy="2562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xmlns="" val="1872585160"/>
              </p:ext>
            </p:extLst>
          </p:nvPr>
        </p:nvGraphicFramePr>
        <p:xfrm>
          <a:off x="6384326" y="4277917"/>
          <a:ext cx="2509856" cy="2574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xmlns="" val="2385709554"/>
              </p:ext>
            </p:extLst>
          </p:nvPr>
        </p:nvGraphicFramePr>
        <p:xfrm>
          <a:off x="8926287" y="4283170"/>
          <a:ext cx="2873828" cy="2574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04952" y="1309816"/>
            <a:ext cx="27267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Поликлиника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58830" y="4283170"/>
            <a:ext cx="3142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Круглосуточный стационар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84326" y="4277917"/>
            <a:ext cx="3142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Дневной стационар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27060" y="4277917"/>
            <a:ext cx="31427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Скорая помощь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71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2800" b="1" dirty="0">
                <a:latin typeface="+mn-lt"/>
                <a:cs typeface="Times New Roman" panose="02020603050405020304" pitchFamily="18" charset="0"/>
              </a:rPr>
              <a:t>Межтерриториальные </a:t>
            </a:r>
            <a:r>
              <a:rPr lang="ru-RU" altLang="ru-RU" sz="2800" b="1" dirty="0" smtClean="0">
                <a:latin typeface="+mn-lt"/>
                <a:cs typeface="Times New Roman" panose="02020603050405020304" pitchFamily="18" charset="0"/>
              </a:rPr>
              <a:t>расчеты по РС(Я) за 2020-2024 </a:t>
            </a:r>
            <a:r>
              <a:rPr lang="ru-RU" altLang="ru-RU" sz="2800" b="1" dirty="0">
                <a:latin typeface="+mn-lt"/>
                <a:cs typeface="Times New Roman" panose="02020603050405020304" pitchFamily="18" charset="0"/>
              </a:rPr>
              <a:t>гг.  </a:t>
            </a:r>
            <a:endParaRPr lang="ru-RU" sz="2800" dirty="0">
              <a:latin typeface="+mn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8164191"/>
              </p:ext>
            </p:extLst>
          </p:nvPr>
        </p:nvGraphicFramePr>
        <p:xfrm>
          <a:off x="1008561" y="4971637"/>
          <a:ext cx="9718157" cy="1813714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368481"/>
                <a:gridCol w="3765164"/>
                <a:gridCol w="3584512"/>
              </a:tblGrid>
              <a:tr h="250290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Период</a:t>
                      </a: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Количество случаев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250290">
                <a:tc vMerge="1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За пределами РС(Я)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Иногородние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  <a:tr h="25029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2020 год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84 703</a:t>
                      </a: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27 077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  <a:tr h="25029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2021 год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86 268</a:t>
                      </a:r>
                      <a:endParaRPr lang="ru-RU" sz="1100" b="1" i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51 293</a:t>
                      </a: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  <a:tr h="25029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2022 год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83 981</a:t>
                      </a:r>
                      <a:endParaRPr lang="ru-RU" sz="1100" b="1" i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50 047</a:t>
                      </a: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  <a:tr h="25029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2023</a:t>
                      </a:r>
                      <a:r>
                        <a:rPr lang="ru-RU" sz="11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76 755</a:t>
                      </a:r>
                      <a:endParaRPr lang="ru-RU" sz="1100" b="1" i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61 944</a:t>
                      </a: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  <a:tr h="250290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endParaRPr lang="ru-RU" sz="11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71490</a:t>
                      </a:r>
                      <a:endParaRPr lang="ru-RU" sz="1100" b="1" i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21916" marR="121916" marT="45731" marB="45731">
                    <a:solidFill>
                      <a:srgbClr val="3399FF">
                        <a:alpha val="2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68779</a:t>
                      </a:r>
                    </a:p>
                  </a:txBody>
                  <a:tcPr marL="121916" marR="121916" marT="45731" marB="45731" anchor="ctr">
                    <a:solidFill>
                      <a:srgbClr val="3399FF">
                        <a:alpha val="27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8535359" y="1374345"/>
            <a:ext cx="10850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200" b="1" i="1" dirty="0" smtClean="0">
                <a:cs typeface="Times New Roman" panose="02020603050405020304" pitchFamily="18" charset="0"/>
              </a:rPr>
              <a:t>(в </a:t>
            </a:r>
            <a:r>
              <a:rPr lang="en-US" altLang="ru-RU" sz="1200" b="1" i="1" dirty="0" err="1" smtClean="0">
                <a:cs typeface="Times New Roman" panose="02020603050405020304" pitchFamily="18" charset="0"/>
              </a:rPr>
              <a:t>млн</a:t>
            </a:r>
            <a:r>
              <a:rPr lang="en-US" altLang="ru-RU" sz="1200" b="1" i="1" dirty="0" smtClean="0"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cs typeface="Times New Roman" panose="02020603050405020304" pitchFamily="18" charset="0"/>
              </a:rPr>
              <a:t>руб.)</a:t>
            </a:r>
            <a:endParaRPr lang="ru-RU" sz="1200" i="1" dirty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3412954453"/>
              </p:ext>
            </p:extLst>
          </p:nvPr>
        </p:nvGraphicFramePr>
        <p:xfrm>
          <a:off x="1488302" y="1374345"/>
          <a:ext cx="9402120" cy="29997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306594" y="4485187"/>
            <a:ext cx="354227" cy="148281"/>
          </a:xfrm>
          <a:prstGeom prst="rect">
            <a:avLst/>
          </a:prstGeom>
          <a:solidFill>
            <a:srgbClr val="1A4DA0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34962" y="4428523"/>
            <a:ext cx="35990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/>
              <a:t>Медицинская помощь за пределами республики</a:t>
            </a:r>
            <a:endParaRPr lang="ru-RU" sz="11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311299" y="4450604"/>
            <a:ext cx="354227" cy="148281"/>
          </a:xfrm>
          <a:prstGeom prst="rect">
            <a:avLst/>
          </a:prstGeom>
          <a:solidFill>
            <a:srgbClr val="3399FF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739667" y="4393940"/>
            <a:ext cx="27109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/>
              <a:t>Медицинская помощь иногородним</a:t>
            </a:r>
            <a:endParaRPr lang="ru-RU" sz="11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6797" y="-30986"/>
            <a:ext cx="10972800" cy="78296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+mn-lt"/>
                <a:cs typeface="Times New Roman" panose="02020603050405020304" pitchFamily="18" charset="0"/>
              </a:rPr>
              <a:t>Межтерриториальные </a:t>
            </a:r>
            <a:r>
              <a:rPr lang="ru-RU" sz="2800" b="1" dirty="0" smtClean="0">
                <a:latin typeface="+mn-lt"/>
                <a:cs typeface="Times New Roman" panose="02020603050405020304" pitchFamily="18" charset="0"/>
              </a:rPr>
              <a:t>расчеты по ДФО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64341215"/>
              </p:ext>
            </p:extLst>
          </p:nvPr>
        </p:nvGraphicFramePr>
        <p:xfrm>
          <a:off x="-1515" y="767035"/>
          <a:ext cx="5088565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90620706"/>
              </p:ext>
            </p:extLst>
          </p:nvPr>
        </p:nvGraphicFramePr>
        <p:xfrm>
          <a:off x="5376731" y="4485117"/>
          <a:ext cx="6528725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770880" y="652755"/>
            <a:ext cx="6096000" cy="338555"/>
          </a:xfrm>
          <a:prstGeom prst="rect">
            <a:avLst/>
          </a:prstGeom>
        </p:spPr>
        <p:txBody>
          <a:bodyPr lIns="91438" tIns="45719" rIns="91438" bIns="45719">
            <a:spAutoFit/>
          </a:bodyPr>
          <a:lstStyle/>
          <a:p>
            <a:pPr lvl="0"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Соотношение поступления и расходования средств на МТР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50512512"/>
              </p:ext>
            </p:extLst>
          </p:nvPr>
        </p:nvGraphicFramePr>
        <p:xfrm>
          <a:off x="5039883" y="991310"/>
          <a:ext cx="7008779" cy="3644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11815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BD6A649-392D-4A81-BA3D-3BAB479528DD}"/>
              </a:ext>
            </a:extLst>
          </p:cNvPr>
          <p:cNvSpPr/>
          <p:nvPr/>
        </p:nvSpPr>
        <p:spPr>
          <a:xfrm>
            <a:off x="739909" y="22727"/>
            <a:ext cx="10954211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77">
              <a:defRPr/>
            </a:pPr>
            <a:r>
              <a:rPr lang="ru-RU" sz="2800" b="1" dirty="0">
                <a:solidFill>
                  <a:srgbClr val="FF0000"/>
                </a:solidFill>
                <a:sym typeface="Montserrat Bold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sym typeface="Montserrat Bold"/>
              </a:rPr>
              <a:t>П «Здравоохранение»</a:t>
            </a:r>
            <a:endParaRPr lang="ru-RU" sz="2800" b="1" dirty="0">
              <a:solidFill>
                <a:srgbClr val="FF0000"/>
              </a:solidFill>
              <a:sym typeface="Montserrat Bold"/>
            </a:endParaRPr>
          </a:p>
        </p:txBody>
      </p:sp>
      <p:graphicFrame>
        <p:nvGraphicFramePr>
          <p:cNvPr id="11" name="Таблица 10">
            <a:extLst>
              <a:ext uri="{FF2B5EF4-FFF2-40B4-BE49-F238E27FC236}">
                <a16:creationId xmlns:a16="http://schemas.microsoft.com/office/drawing/2014/main" xmlns="" id="{FCB3FA54-49FE-8956-2579-DA4A71DF34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7687592"/>
              </p:ext>
            </p:extLst>
          </p:nvPr>
        </p:nvGraphicFramePr>
        <p:xfrm>
          <a:off x="739909" y="1079081"/>
          <a:ext cx="11231826" cy="55546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32239">
                  <a:extLst>
                    <a:ext uri="{9D8B030D-6E8A-4147-A177-3AD203B41FA5}">
                      <a16:colId xmlns:a16="http://schemas.microsoft.com/office/drawing/2014/main" xmlns="" val="93644080"/>
                    </a:ext>
                  </a:extLst>
                </a:gridCol>
                <a:gridCol w="1337831">
                  <a:extLst>
                    <a:ext uri="{9D8B030D-6E8A-4147-A177-3AD203B41FA5}">
                      <a16:colId xmlns:a16="http://schemas.microsoft.com/office/drawing/2014/main" xmlns="" val="25715060"/>
                    </a:ext>
                  </a:extLst>
                </a:gridCol>
                <a:gridCol w="1389202"/>
                <a:gridCol w="1414131"/>
                <a:gridCol w="1158423"/>
              </a:tblGrid>
              <a:tr h="354189"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i="1" dirty="0" smtClean="0">
                          <a:solidFill>
                            <a:schemeClr val="tx1"/>
                          </a:solidFill>
                          <a:latin typeface="Montserrat Regular"/>
                        </a:rPr>
                        <a:t>Показатели </a:t>
                      </a:r>
                      <a:endParaRPr lang="ru-RU" sz="1100" i="1" dirty="0">
                        <a:solidFill>
                          <a:schemeClr val="tx1"/>
                        </a:solidFill>
                        <a:latin typeface="Montserrat Regular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2023 год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2024 год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54189">
                <a:tc vMerge="1"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Индикатор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Исполнение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Индикатор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solidFill>
                            <a:schemeClr val="tx1"/>
                          </a:solidFill>
                          <a:latin typeface="Montserrat Regular" panose="00000500000000000000" pitchFamily="2" charset="-52"/>
                        </a:rPr>
                        <a:t>Исполнение </a:t>
                      </a:r>
                      <a:endParaRPr lang="ru-RU" sz="1100" b="1" dirty="0">
                        <a:solidFill>
                          <a:schemeClr val="tx1"/>
                        </a:solidFill>
                        <a:latin typeface="Montserrat Regular" panose="00000500000000000000" pitchFamily="2" charset="-52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457745"/>
                  </a:ext>
                </a:extLst>
              </a:tr>
              <a:tr h="272633">
                <a:tc gridSpan="4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Montserrat Regular"/>
                        </a:rPr>
                        <a:t>ФП «Развитие системы оказания первичной медико-санитарной помощи»</a:t>
                      </a:r>
                    </a:p>
                    <a:p>
                      <a:endParaRPr lang="ru-RU" sz="1100" b="1" dirty="0">
                        <a:latin typeface="Montserrat Regular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0" dirty="0">
                        <a:latin typeface="Montserrat Regular" panose="00000500000000000000" pitchFamily="2" charset="-5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0" dirty="0">
                        <a:latin typeface="Montserrat Regular" panose="00000500000000000000" pitchFamily="2" charset="-52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b="1" dirty="0">
                        <a:latin typeface="Montserrat Regular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46545782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n-lt"/>
                        </a:rPr>
                        <a:t>Внедрена система информирования граждан, застрахованных</a:t>
                      </a:r>
                      <a:r>
                        <a:rPr lang="ru-RU" sz="1200" baseline="0" dirty="0" smtClean="0">
                          <a:latin typeface="+mn-lt"/>
                        </a:rPr>
                        <a:t> </a:t>
                      </a:r>
                      <a:r>
                        <a:rPr lang="ru-RU" sz="1200" dirty="0" smtClean="0">
                          <a:latin typeface="+mn-lt"/>
                        </a:rPr>
                        <a:t>в системе ОМС, о правах на получение бесплатной медицинской помощи (доля лиц, получающих информацию,  от числа ЗЛ с 18 лет)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91%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94,54%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685 169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813 335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38063210"/>
                  </a:ext>
                </a:extLst>
              </a:tr>
              <a:tr h="4267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n-lt"/>
                        </a:rPr>
                        <a:t>СМО обеспечено</a:t>
                      </a:r>
                      <a:r>
                        <a:rPr lang="ru-RU" sz="1200" baseline="0" dirty="0" smtClean="0">
                          <a:latin typeface="+mn-lt"/>
                        </a:rPr>
                        <a:t> </a:t>
                      </a:r>
                      <a:r>
                        <a:rPr lang="ru-RU" sz="1200" dirty="0" smtClean="0">
                          <a:latin typeface="+mn-lt"/>
                        </a:rPr>
                        <a:t>индивидуальное информирование ЗЛ с ХНИЗ, при наличии которых устанавливается ДН</a:t>
                      </a:r>
                    </a:p>
                    <a:p>
                      <a:r>
                        <a:rPr lang="ru-RU" sz="1200" dirty="0" smtClean="0">
                          <a:latin typeface="+mn-lt"/>
                        </a:rPr>
                        <a:t>при получении медицинской помощи (доля лиц,</a:t>
                      </a:r>
                    </a:p>
                    <a:p>
                      <a:r>
                        <a:rPr lang="ru-RU" sz="1200" dirty="0" smtClean="0">
                          <a:latin typeface="+mn-lt"/>
                        </a:rPr>
                        <a:t>индивидуально проинформированных от общего числа</a:t>
                      </a:r>
                    </a:p>
                    <a:p>
                      <a:r>
                        <a:rPr lang="ru-RU" sz="1200" dirty="0" smtClean="0">
                          <a:latin typeface="+mn-lt"/>
                        </a:rPr>
                        <a:t>ЗЛ с ХНИЗ, при наличии которых устанавливается</a:t>
                      </a:r>
                    </a:p>
                    <a:p>
                      <a:r>
                        <a:rPr lang="ru-RU" sz="1200" dirty="0" smtClean="0">
                          <a:latin typeface="+mn-lt"/>
                        </a:rPr>
                        <a:t>ДН при получении медицинской помощи)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37%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77,6%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134 827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222 658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n-lt"/>
                        </a:rPr>
                        <a:t>Доля обоснованных жалоб, от общего числа обоснованных жалоб, урегулированных в досудебном порядке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98%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98,5%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+mn-lt"/>
                        </a:rPr>
                        <a:t>100%</a:t>
                      </a:r>
                      <a:endParaRPr lang="ru-RU" sz="1200" b="0" dirty="0">
                        <a:latin typeface="+mn-lt"/>
                      </a:endParaRPr>
                    </a:p>
                  </a:txBody>
                  <a:tcPr/>
                </a:tc>
              </a:tr>
              <a:tr h="426720">
                <a:tc gridSpan="4">
                  <a:txBody>
                    <a:bodyPr/>
                    <a:lstStyle/>
                    <a:p>
                      <a:pPr algn="ctr"/>
                      <a:r>
                        <a:rPr lang="ru-RU" sz="1100" b="1" dirty="0" smtClean="0">
                          <a:latin typeface="Montserrat Regular"/>
                        </a:rPr>
                        <a:t>ФП «Развитие сети НМИЦ и внедрение инновационных медицинских технологий»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dirty="0">
                        <a:latin typeface="Montserrat Regular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100" b="1" dirty="0">
                        <a:solidFill>
                          <a:schemeClr val="tx1"/>
                        </a:solidFill>
                        <a:latin typeface="Montserrat Regular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100" b="1" dirty="0" smtClean="0">
                        <a:latin typeface="Montserrat Regular"/>
                      </a:endParaRP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+mn-lt"/>
                        </a:rPr>
                        <a:t>В ходе ЭКМП осуществлена оценка исполнения рекомендаций, выданных НМИЦ в ходе консультаций МО субъектов РФ с применением ТМК, по данным медицинских карт стационарного больного (форма 003/у)</a:t>
                      </a:r>
                    </a:p>
                    <a:p>
                      <a:endParaRPr lang="ru-RU" sz="1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Не менее 70%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75,19%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Не менее 70%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79%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426720">
                <a:tc gridSpan="5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ФП «Модернизация первичного звена здравоохранения Российской Федерации»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Оценка общественного мнения об удовлетворенности населения медицинской помощью </a:t>
                      </a:r>
                      <a:endParaRPr lang="ru-RU" sz="120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55%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rgbClr val="FF0000"/>
                          </a:solidFill>
                          <a:latin typeface="+mn-lt"/>
                        </a:rPr>
                        <a:t>48,49%</a:t>
                      </a:r>
                      <a:endParaRPr lang="ru-RU" sz="12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60%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61%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1780551" y="565245"/>
            <a:ext cx="8872925" cy="3437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hangingPunct="0"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Исполнители Территориальный фонд ОМС, страховые медицинские организации</a:t>
            </a:r>
            <a:endParaRPr lang="ru-RU" sz="1400" b="1" kern="0" dirty="0">
              <a:solidFill>
                <a:schemeClr val="tx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807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BD6A649-392D-4A81-BA3D-3BAB479528DD}"/>
              </a:ext>
            </a:extLst>
          </p:cNvPr>
          <p:cNvSpPr/>
          <p:nvPr/>
        </p:nvSpPr>
        <p:spPr>
          <a:xfrm>
            <a:off x="739909" y="165134"/>
            <a:ext cx="10954211" cy="523218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ctr" defTabSz="914377">
              <a:defRPr/>
            </a:pPr>
            <a:r>
              <a:rPr lang="ru-RU" sz="2800" b="1" dirty="0">
                <a:solidFill>
                  <a:srgbClr val="FF0000"/>
                </a:solidFill>
                <a:sym typeface="Montserrat Bold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sym typeface="Montserrat Bold"/>
              </a:rPr>
              <a:t>П «Здравоохранение»</a:t>
            </a:r>
            <a:endParaRPr lang="ru-RU" sz="2800" b="1" dirty="0">
              <a:solidFill>
                <a:srgbClr val="FF0000"/>
              </a:solidFill>
              <a:sym typeface="Montserrat Bold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780551" y="731542"/>
            <a:ext cx="8872925" cy="3437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 hangingPunct="0">
              <a:defRPr/>
            </a:pPr>
            <a:r>
              <a:rPr lang="ru-RU" sz="1400" b="1" kern="0" dirty="0" smtClean="0">
                <a:solidFill>
                  <a:schemeClr val="tx1"/>
                </a:solidFill>
                <a:latin typeface="Montserrat Regular" panose="00000500000000000000" pitchFamily="2" charset="-52"/>
                <a:cs typeface="Times New Roman" panose="02020603050405020304" pitchFamily="18" charset="0"/>
              </a:rPr>
              <a:t>Исполнители - медицинские организации, мониторинг – Территориальный фонд ОМС</a:t>
            </a:r>
            <a:endParaRPr lang="ru-RU" sz="1400" b="1" kern="0" dirty="0">
              <a:solidFill>
                <a:schemeClr val="tx1"/>
              </a:solidFill>
              <a:latin typeface="Montserrat Regular" panose="00000500000000000000" pitchFamily="2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717655"/>
              </p:ext>
            </p:extLst>
          </p:nvPr>
        </p:nvGraphicFramePr>
        <p:xfrm>
          <a:off x="718801" y="1603546"/>
          <a:ext cx="10936184" cy="1630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203"/>
                <a:gridCol w="1525421"/>
                <a:gridCol w="1562312"/>
                <a:gridCol w="1562312"/>
                <a:gridCol w="1562312"/>
                <a:gridCol w="1562312"/>
                <a:gridCol w="1562312"/>
              </a:tblGrid>
              <a:tr h="370840">
                <a:tc rowSpan="2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Круглосуточный стационар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Дневной стационар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 2024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Факт 2024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Исполнение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 2024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Факт 2024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Исполнение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Объемы МП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10 058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9 980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99,2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11 101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12 560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113,1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Финансирование (</a:t>
                      </a:r>
                      <a:r>
                        <a:rPr lang="ru-RU" sz="1400" dirty="0" err="1" smtClean="0">
                          <a:solidFill>
                            <a:schemeClr val="tx1"/>
                          </a:solidFill>
                        </a:rPr>
                        <a:t>млн.руб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.)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2 826,23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2 725,2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96,4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2 843,28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2 308,1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81,2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39909" y="3312603"/>
            <a:ext cx="108602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Целевой показатель ФП БОЗ: исполнение объема финансовых затрат – </a:t>
            </a:r>
            <a:r>
              <a:rPr lang="ru-RU" sz="1600" u="sng" dirty="0" smtClean="0"/>
              <a:t>не менее 80%</a:t>
            </a:r>
            <a:r>
              <a:rPr lang="ru-RU" sz="1600" dirty="0" smtClean="0"/>
              <a:t>, факт по РС(Я) –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</a:rPr>
              <a:t>88,8%</a:t>
            </a:r>
            <a:endParaRPr lang="ru-RU" sz="1600" dirty="0"/>
          </a:p>
        </p:txBody>
      </p:sp>
      <p:sp>
        <p:nvSpPr>
          <p:cNvPr id="10" name="Заголовок 2"/>
          <p:cNvSpPr>
            <a:spLocks noGrp="1"/>
          </p:cNvSpPr>
          <p:nvPr>
            <p:ph type="title"/>
          </p:nvPr>
        </p:nvSpPr>
        <p:spPr>
          <a:xfrm>
            <a:off x="1290243" y="1183079"/>
            <a:ext cx="10120222" cy="486233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rgbClr val="FF0000"/>
                </a:solidFill>
              </a:rPr>
              <a:t/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ФП </a:t>
            </a:r>
            <a:r>
              <a:rPr lang="ru-RU" sz="2000" b="1" dirty="0">
                <a:solidFill>
                  <a:srgbClr val="FF0000"/>
                </a:solidFill>
              </a:rPr>
              <a:t>«Борьба с онкологическими заболеваниями</a:t>
            </a:r>
            <a:r>
              <a:rPr lang="ru-RU" sz="2000" b="1" dirty="0" smtClean="0">
                <a:solidFill>
                  <a:srgbClr val="FF0000"/>
                </a:solidFill>
              </a:rPr>
              <a:t>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7465111"/>
              </p:ext>
            </p:extLst>
          </p:nvPr>
        </p:nvGraphicFramePr>
        <p:xfrm>
          <a:off x="739909" y="3965638"/>
          <a:ext cx="10967242" cy="2481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3407"/>
                <a:gridCol w="1722475"/>
                <a:gridCol w="1743739"/>
                <a:gridCol w="1742654"/>
                <a:gridCol w="1454967"/>
              </a:tblGrid>
              <a:tr h="386839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Охват ДН в рамках ФП «БССЗ» и «БОЗ»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6839">
                <a:tc v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Факт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План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Факт 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307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Доля лиц с БСК, состоящих под ДН, получивших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медицинские услуги в рамках ДН, от всех пациентов с БСК, состоящих под ДН, 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70%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b="1" dirty="0" smtClean="0">
                          <a:solidFill>
                            <a:srgbClr val="FF0000"/>
                          </a:solidFill>
                        </a:rPr>
                        <a:t>57,6%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7630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Доля лиц с ЗНО, состоящих под ДН, получивших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медицинские услуги в рамках ДН, от всех пациентов с ЗНО, состоящих под ДН, %</a:t>
                      </a:r>
                      <a:endParaRPr lang="ru-RU" sz="14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70%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76,2%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80%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82,8%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Заголовок 2"/>
          <p:cNvSpPr txBox="1">
            <a:spLocks/>
          </p:cNvSpPr>
          <p:nvPr/>
        </p:nvSpPr>
        <p:spPr>
          <a:xfrm>
            <a:off x="1479899" y="3965638"/>
            <a:ext cx="10120222" cy="6095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rgbClr val="1A4DA0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10113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khaOMS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akhaoms">
      <a:majorFont>
        <a:latin typeface="Zona Pro ExtraBold"/>
        <a:ea typeface=""/>
        <a:cs typeface=""/>
      </a:majorFont>
      <a:minorFont>
        <a:latin typeface="Zona Pro Regular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SakhaOMS" id="{5C72C940-40E0-4ECF-AA03-C43B4F1394F6}" vid="{75C155A3-9C57-4A46-9E4E-997E32BDD7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17727</TotalTime>
  <Words>1885</Words>
  <Application>Microsoft Office PowerPoint</Application>
  <PresentationFormat>Произвольный</PresentationFormat>
  <Paragraphs>447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SakhaOMS</vt:lpstr>
      <vt:lpstr>Слайд 1</vt:lpstr>
      <vt:lpstr>Система ОМС Республики Саха(Якутия) </vt:lpstr>
      <vt:lpstr>Объем субвенции ФОМС бюджету ТФ ОМС РС (Я)  на 2019-2025гг. </vt:lpstr>
      <vt:lpstr>Коэффициент доступности медицинской помощи 2024 -2025 гг</vt:lpstr>
      <vt:lpstr>Выполнение объемов медицинской помощи         по Республике Саха (Якутия) за 2024г. </vt:lpstr>
      <vt:lpstr>Межтерриториальные расчеты по РС(Я) за 2020-2024 гг.  </vt:lpstr>
      <vt:lpstr>Межтерриториальные расчеты по ДФО</vt:lpstr>
      <vt:lpstr>Слайд 8</vt:lpstr>
      <vt:lpstr> ФП «Борьба с онкологическими заболеваниями»</vt:lpstr>
      <vt:lpstr>Слайд 10</vt:lpstr>
      <vt:lpstr>Слайд 11</vt:lpstr>
      <vt:lpstr>Защита прав застрахованных</vt:lpstr>
      <vt:lpstr> При оказании медицинской помощи в рамках программы государственных гарантий бесплатного оказания гражданам медицинской помощи, в том числе и по программе ОМС, осуществляется обеспечение граждан лекарственными препаратами для медицинского применения, включенными в Перечень жизненно необходимых и важнейших лекарственных препаратов, при оказании первичной медико-санитарной помощи в условиях дневного стационара и в неотложной форме, специализированной медицинской помощи, в том числе высокотехнологичной, скорой медицинской помощи, в том числе скорой специализированной, паллиативной медицинской помощи в стационарных условиях, условиях дневного стационар и при посещении на дому (ч.2 ст.80)</vt:lpstr>
      <vt:lpstr>     Результаты контрольно-ревизионной деятельности за 2024 год </vt:lpstr>
      <vt:lpstr>Слайд 15</vt:lpstr>
      <vt:lpstr>Слайд 16</vt:lpstr>
      <vt:lpstr>Приоритетные задачи на 2025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Охлопков</dc:creator>
  <cp:lastModifiedBy>Grigorievaan</cp:lastModifiedBy>
  <cp:revision>596</cp:revision>
  <cp:lastPrinted>2025-03-27T08:32:32Z</cp:lastPrinted>
  <dcterms:created xsi:type="dcterms:W3CDTF">2020-05-24T04:04:05Z</dcterms:created>
  <dcterms:modified xsi:type="dcterms:W3CDTF">2025-10-23T00:42:44Z</dcterms:modified>
</cp:coreProperties>
</file>