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drawings/drawing4.xml" ContentType="application/vnd.openxmlformats-officedocument.drawingml.chartshapes+xml"/>
  <Override PartName="/ppt/charts/chart8.xml" ContentType="application/vnd.openxmlformats-officedocument.drawingml.chart+xml"/>
  <Override PartName="/ppt/drawings/drawing5.xml" ContentType="application/vnd.openxmlformats-officedocument.drawingml.chartshape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61" r:id="rId4"/>
    <p:sldId id="277" r:id="rId5"/>
    <p:sldId id="278" r:id="rId6"/>
    <p:sldId id="265" r:id="rId7"/>
    <p:sldId id="272" r:id="rId8"/>
    <p:sldId id="279" r:id="rId9"/>
    <p:sldId id="276" r:id="rId10"/>
    <p:sldId id="27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2\Fileserver\Departmens\&#1054;&#1041;&#1065;&#1048;&#1049;\&#1054;&#1042;&#1055;&#1059;\&#1063;&#1048;&#1057;&#1051;&#1045;&#1053;&#1053;&#1054;&#1057;&#1058;&#1068;_&#1047;&#1040;&#1057;&#1058;&#1056;&#1040;&#1061;&#1054;&#1042;&#1040;&#1053;&#1053;&#1067;&#1061;\&#1063;&#1080;&#1089;&#1083;&#1077;&#1085;&#1085;&#1086;&#1089;&#1090;&#1100;%202013-2017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3362149239778706E-3"/>
          <c:y val="1.6203620269822944E-2"/>
          <c:w val="0.73923622047244097"/>
          <c:h val="0.98379629629629661"/>
        </c:manualLayout>
      </c:layout>
      <c:pie3D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1"/>
          <c:dPt>
            <c:idx val="1"/>
            <c:bubble3D val="0"/>
            <c:explosion val="28"/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Графики!$V$16:$X$16</c:f>
              <c:strCache>
                <c:ptCount val="3"/>
                <c:pt idx="0">
                  <c:v>Младше трудоспособного возраста</c:v>
                </c:pt>
                <c:pt idx="1">
                  <c:v>Трудоспособного возраста</c:v>
                </c:pt>
                <c:pt idx="2">
                  <c:v>Старше трудоспособного возраста</c:v>
                </c:pt>
              </c:strCache>
            </c:strRef>
          </c:cat>
          <c:val>
            <c:numRef>
              <c:f>Графики!$V$17:$X$17</c:f>
              <c:numCache>
                <c:formatCode>0%</c:formatCode>
                <c:ptCount val="3"/>
                <c:pt idx="0">
                  <c:v>0.25</c:v>
                </c:pt>
                <c:pt idx="1">
                  <c:v>0.58000000000000063</c:v>
                </c:pt>
                <c:pt idx="2">
                  <c:v>0.17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070477291592106"/>
          <c:y val="0.15349348181279768"/>
          <c:w val="0.74363653762031123"/>
          <c:h val="0.67812898387701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2"/>
          <c:cat>
            <c:strRef>
              <c:f>Лист1!$A$2:$A$4</c:f>
              <c:strCache>
                <c:ptCount val="3"/>
                <c:pt idx="0">
                  <c:v>Собственность РС(Я)</c:v>
                </c:pt>
                <c:pt idx="1">
                  <c:v>Федеральные </c:v>
                </c:pt>
                <c:pt idx="2">
                  <c:v>Частные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65</c:v>
                </c:pt>
                <c:pt idx="1">
                  <c:v>9</c:v>
                </c:pt>
                <c:pt idx="2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8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0085895999509699E-2"/>
          <c:y val="0.12187500000000002"/>
          <c:w val="0.79271837952606428"/>
          <c:h val="0.812425064239346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explosion val="18"/>
          </c:dPt>
          <c:dPt>
            <c:idx val="2"/>
            <c:bubble3D val="0"/>
            <c:explosion val="20"/>
          </c:dPt>
          <c:dLbls>
            <c:dLbl>
              <c:idx val="1"/>
              <c:layout>
                <c:manualLayout>
                  <c:x val="3.0158519075482029E-2"/>
                  <c:y val="-0.14914784189663499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0"/>
          </c:dLbls>
          <c:cat>
            <c:strRef>
              <c:f>Лист1!$A$2:$A$4</c:f>
              <c:strCache>
                <c:ptCount val="3"/>
                <c:pt idx="0">
                  <c:v>республиканские</c:v>
                </c:pt>
                <c:pt idx="1">
                  <c:v>федеральные</c:v>
                </c:pt>
                <c:pt idx="2">
                  <c:v>иной формы собственности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66</c:v>
                </c:pt>
                <c:pt idx="1">
                  <c:v>5</c:v>
                </c:pt>
                <c:pt idx="2">
                  <c:v>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государственные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65</c:v>
                </c:pt>
                <c:pt idx="1">
                  <c:v>65</c:v>
                </c:pt>
                <c:pt idx="2">
                  <c:v>65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частные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47</c:v>
                </c:pt>
                <c:pt idx="1">
                  <c:v>42</c:v>
                </c:pt>
                <c:pt idx="2">
                  <c:v>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федеральные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6</c:v>
                </c:pt>
                <c:pt idx="1">
                  <c:v>9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3106048"/>
        <c:axId val="215581824"/>
      </c:barChart>
      <c:catAx>
        <c:axId val="213106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15581824"/>
        <c:crosses val="autoZero"/>
        <c:auto val="1"/>
        <c:lblAlgn val="ctr"/>
        <c:lblOffset val="100"/>
        <c:noMultiLvlLbl val="0"/>
      </c:catAx>
      <c:valAx>
        <c:axId val="21558182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131060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896974661355465"/>
          <c:y val="0.39072192470593881"/>
          <c:w val="0.36654363049426258"/>
          <c:h val="0.30508822835385918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702537182852427E-2"/>
          <c:y val="2.9057364427895648E-2"/>
          <c:w val="0.89097790984662728"/>
          <c:h val="0.861288668346907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по нормативу</c:v>
                </c:pt>
              </c:strCache>
            </c:strRef>
          </c:tx>
          <c:spPr>
            <a:solidFill>
              <a:srgbClr val="CC0000"/>
            </a:solidFill>
          </c:spPr>
          <c:invertIfNegative val="0"/>
          <c:dLbls>
            <c:dLbl>
              <c:idx val="0"/>
              <c:layout>
                <c:manualLayout>
                  <c:x val="-3.6405293088364208E-3"/>
                  <c:y val="-3.5815672331252275E-2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 smtClean="0"/>
                      <a:t>2</a:t>
                    </a:r>
                    <a:r>
                      <a:rPr lang="ru-RU" sz="1200" dirty="0" smtClean="0"/>
                      <a:t> </a:t>
                    </a:r>
                    <a:r>
                      <a:rPr lang="en-US" sz="1200" dirty="0" smtClean="0"/>
                      <a:t>302</a:t>
                    </a:r>
                    <a:r>
                      <a:rPr lang="ru-RU" sz="1200" dirty="0" smtClean="0"/>
                      <a:t> </a:t>
                    </a:r>
                    <a:r>
                      <a:rPr lang="en-US" sz="1200" dirty="0" smtClean="0"/>
                      <a:t>203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0180446194225733E-3"/>
                  <c:y val="-5.47526837568555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7337051618548026E-3"/>
                  <c:y val="-3.81340774128926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CC"/>
              </a:solidFill>
            </c:spPr>
            <c:txPr>
              <a:bodyPr/>
              <a:lstStyle/>
              <a:p>
                <a:pPr>
                  <a:defRPr sz="1200" b="1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посещения с проф. целью</c:v>
                </c:pt>
                <c:pt idx="1">
                  <c:v>обращения  по поводу заболевания</c:v>
                </c:pt>
                <c:pt idx="2">
                  <c:v>неотложные, посещения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2302203</c:v>
                </c:pt>
                <c:pt idx="1">
                  <c:v>1939729</c:v>
                </c:pt>
                <c:pt idx="2">
                  <c:v>548610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Утвержденный план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2294619422572178E-2"/>
                  <c:y val="-3.58156723312522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3856080489938768E-3"/>
                  <c:y val="-5.4622345405961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204286964129576E-2"/>
                  <c:y val="-4.05821987053264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B8F2C6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посещения с проф. целью</c:v>
                </c:pt>
                <c:pt idx="1">
                  <c:v>обращения  по поводу заболевания</c:v>
                </c:pt>
                <c:pt idx="2">
                  <c:v>неотложные, посещения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2302203</c:v>
                </c:pt>
                <c:pt idx="1">
                  <c:v>1939729</c:v>
                </c:pt>
                <c:pt idx="2">
                  <c:v>548610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1111111111111125E-2"/>
                  <c:y val="-6.7160023765751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611111111111204E-2"/>
                  <c:y val="-6.71600237657517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222222222222251E-2"/>
                  <c:y val="-3.950589633279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92D050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посещения с проф. целью</c:v>
                </c:pt>
                <c:pt idx="1">
                  <c:v>обращения  по поводу заболевания</c:v>
                </c:pt>
                <c:pt idx="2">
                  <c:v>неотложные, посещения</c:v>
                </c:pt>
              </c:strCache>
            </c:strRef>
          </c:cat>
          <c:val>
            <c:numRef>
              <c:f>Лист1!$D$2:$D$4</c:f>
              <c:numCache>
                <c:formatCode>#,##0</c:formatCode>
                <c:ptCount val="3"/>
                <c:pt idx="0">
                  <c:v>2527325</c:v>
                </c:pt>
                <c:pt idx="1">
                  <c:v>1899366</c:v>
                </c:pt>
                <c:pt idx="2">
                  <c:v>543487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5845120"/>
        <c:axId val="215863296"/>
        <c:axId val="0"/>
      </c:bar3DChart>
      <c:catAx>
        <c:axId val="2158451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215863296"/>
        <c:crosses val="autoZero"/>
        <c:auto val="1"/>
        <c:lblAlgn val="ctr"/>
        <c:lblOffset val="100"/>
        <c:noMultiLvlLbl val="0"/>
      </c:catAx>
      <c:valAx>
        <c:axId val="21586329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15845120"/>
        <c:crosses val="autoZero"/>
        <c:crossBetween val="between"/>
      </c:valAx>
      <c:spPr>
        <a:noFill/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 норматив</c:v>
                </c:pt>
              </c:strCache>
            </c:strRef>
          </c:tx>
          <c:spPr>
            <a:solidFill>
              <a:srgbClr val="CC0000"/>
            </a:solidFill>
          </c:spPr>
          <c:invertIfNegative val="0"/>
          <c:dLbls>
            <c:dLbl>
              <c:idx val="0"/>
              <c:layout>
                <c:manualLayout>
                  <c:x val="6.0813241413117721E-3"/>
                  <c:y val="-2.342481407766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672780653439315E-3"/>
                  <c:y val="-2.67389019256514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1225496017685592E-3"/>
                  <c:y val="-3.8133901038022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CC"/>
              </a:solidFill>
            </c:spPr>
            <c:txPr>
              <a:bodyPr/>
              <a:lstStyle/>
              <a:p>
                <a:pPr>
                  <a:defRPr sz="1200" b="1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случаи госпитализации</c:v>
                </c:pt>
                <c:pt idx="1">
                  <c:v>койко-дни (койки сестр.ухода)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168845</c:v>
                </c:pt>
                <c:pt idx="1">
                  <c:v>88997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620797943680489E-3"/>
                  <c:y val="-2.3425132219920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517743204103764E-2"/>
                  <c:y val="-0.111996253556830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204249336280643E-2"/>
                  <c:y val="-5.2434113927282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B8F2C6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случаи госпитализации</c:v>
                </c:pt>
                <c:pt idx="1">
                  <c:v>койко-дни (койки сестр.ухода)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208668</c:v>
                </c:pt>
                <c:pt idx="1">
                  <c:v>88997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по РС(Я)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3668841064692607E-2"/>
                  <c:y val="-6.86869123912589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417210266173155E-2"/>
                  <c:y val="-2.02020330562526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92D050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случаи госпитализации</c:v>
                </c:pt>
                <c:pt idx="1">
                  <c:v>койко-дни (койки сестр.ухода)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216900</c:v>
                </c:pt>
                <c:pt idx="1">
                  <c:v>88990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6285184"/>
        <c:axId val="216286720"/>
        <c:axId val="0"/>
      </c:bar3DChart>
      <c:catAx>
        <c:axId val="2162851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216286720"/>
        <c:crosses val="autoZero"/>
        <c:auto val="1"/>
        <c:lblAlgn val="ctr"/>
        <c:lblOffset val="100"/>
        <c:noMultiLvlLbl val="0"/>
      </c:catAx>
      <c:valAx>
        <c:axId val="21628672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16285184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 норматив</c:v>
                </c:pt>
              </c:strCache>
            </c:strRef>
          </c:tx>
          <c:spPr>
            <a:solidFill>
              <a:srgbClr val="CC0000"/>
            </a:solidFill>
          </c:spPr>
          <c:invertIfNegative val="0"/>
          <c:dLbls>
            <c:dLbl>
              <c:idx val="0"/>
              <c:layout>
                <c:manualLayout>
                  <c:x val="-6.5029016169865575E-2"/>
                  <c:y val="-6.38288801901727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204249336280643E-2"/>
                  <c:y val="-4.29006386677756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122549601768561E-3"/>
                  <c:y val="-3.8133901038022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CC"/>
              </a:solidFill>
            </c:spPr>
            <c:txPr>
              <a:bodyPr/>
              <a:lstStyle/>
              <a:p>
                <a:pPr>
                  <a:defRPr sz="1200" b="1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законченные случаи СЗП 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58780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5247347350149971E-3"/>
                  <c:y val="-6.2453551231083489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58 780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163399469024571E-2"/>
                  <c:y val="-1.9066950519011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204249336280643E-2"/>
                  <c:y val="-5.2434113927282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B8F2C6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законченные случаи СЗП 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58780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 по РС(Я)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618994292753356E-2"/>
                  <c:y val="-4.8484879335006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92D050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законченные случаи СЗП </c:v>
                </c:pt>
              </c:strCache>
            </c:strRef>
          </c:cat>
          <c:val>
            <c:numRef>
              <c:f>Лист1!$D$2</c:f>
              <c:numCache>
                <c:formatCode>#,##0</c:formatCode>
                <c:ptCount val="1"/>
                <c:pt idx="0">
                  <c:v>60133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6310528"/>
        <c:axId val="216312064"/>
        <c:axId val="0"/>
      </c:bar3DChart>
      <c:catAx>
        <c:axId val="2163105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216312064"/>
        <c:crosses val="autoZero"/>
        <c:auto val="1"/>
        <c:lblAlgn val="ctr"/>
        <c:lblOffset val="100"/>
        <c:noMultiLvlLbl val="0"/>
      </c:catAx>
      <c:valAx>
        <c:axId val="216312064"/>
        <c:scaling>
          <c:orientation val="minMax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16310528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C0000"/>
            </a:solidFill>
          </c:spPr>
          <c:invertIfNegative val="0"/>
          <c:dLbls>
            <c:dLbl>
              <c:idx val="0"/>
              <c:layout>
                <c:manualLayout>
                  <c:x val="-6.3295214696445071E-2"/>
                  <c:y val="-4.7667253745170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204249336280643E-2"/>
                  <c:y val="-4.29006386677756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1225496017685662E-3"/>
                  <c:y val="-3.8133901038022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CC"/>
              </a:solidFill>
            </c:spPr>
            <c:txPr>
              <a:bodyPr/>
              <a:lstStyle/>
              <a:p>
                <a:pPr>
                  <a:defRPr sz="1200" b="1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293898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3683584965655421E-2"/>
                  <c:y val="-4.7667376297528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163399469024571E-2"/>
                  <c:y val="-1.9066950519011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204249336280643E-2"/>
                  <c:y val="-5.2434113927282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B8F2C6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293898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0406510782450649"/>
                  <c:y val="-7.27273190025095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92D050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Лист1!$D$2</c:f>
              <c:numCache>
                <c:formatCode>#,##0</c:formatCode>
                <c:ptCount val="1"/>
                <c:pt idx="0">
                  <c:v>287446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Лист1!$E$2</c:f>
              <c:numCache>
                <c:formatCode>0.0%</c:formatCode>
                <c:ptCount val="1"/>
                <c:pt idx="0">
                  <c:v>0.9780468053542386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6393600"/>
        <c:axId val="216395136"/>
        <c:axId val="0"/>
      </c:bar3DChart>
      <c:catAx>
        <c:axId val="2163936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216395136"/>
        <c:crosses val="autoZero"/>
        <c:auto val="1"/>
        <c:lblAlgn val="ctr"/>
        <c:lblOffset val="100"/>
        <c:noMultiLvlLbl val="0"/>
      </c:catAx>
      <c:valAx>
        <c:axId val="216395136"/>
        <c:scaling>
          <c:orientation val="minMax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16393600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3A9FC7-BC95-4597-891E-E76D010123B7}" type="doc">
      <dgm:prSet loTypeId="urn:microsoft.com/office/officeart/2005/8/layout/vList5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648692F-0CE8-4BEE-B6BE-DE674E4C7115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 уровень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8C19A1EA-0AC2-4349-B9AE-181BD6C62FDA}" type="parTrans" cxnId="{60285D96-E6F1-4F3D-B1D6-21143071F41B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63AB57B1-B217-45D3-BC5B-C224630001A9}" type="sibTrans" cxnId="{60285D96-E6F1-4F3D-B1D6-21143071F41B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50CDEA58-5D1E-4B95-AC1D-1DC65D0B72B5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Специалист </a:t>
          </a:r>
          <a:r>
            <a:rPr lang="ru-RU" sz="1200" dirty="0" err="1" smtClean="0">
              <a:latin typeface="Times New Roman" pitchFamily="18" charset="0"/>
              <a:cs typeface="Times New Roman" pitchFamily="18" charset="0"/>
            </a:rPr>
            <a:t>контакт-центра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3D47A36B-E6C8-4FC5-ADCE-55CBC50DBE07}" type="parTrans" cxnId="{56532528-F51D-4DE4-B4CB-D502A3335EFD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C5164349-27AD-45CC-8985-FCB4B3A27C9B}" type="sibTrans" cxnId="{56532528-F51D-4DE4-B4CB-D502A3335EFD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0EC8D78E-8124-4057-A685-F94099FC94BE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Предоставляет по устным обращениям граждан информацию справочно-консультативного характера;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848967EB-F184-4386-B5DD-03DFC1CFF700}" type="parTrans" cxnId="{1FFCB1AD-F664-468C-8A61-7394B5ABD939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E31D35D6-4C24-4FEA-A958-47D56DB0C69B}" type="sibTrans" cxnId="{1FFCB1AD-F664-468C-8A61-7394B5ABD939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80108254-BE74-4C28-9718-E5911696DB76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2 уровень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0EAE9853-6F8D-4462-A18A-7DAED6B8CA22}" type="parTrans" cxnId="{7DFA5A20-1147-432C-98A1-ED930913038D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EBCDB1CF-937C-4104-9AEA-F50A3FB637A7}" type="sibTrans" cxnId="{7DFA5A20-1147-432C-98A1-ED930913038D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3C296198-846A-4AD8-8484-D163DEC0A395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Страховой представитель сопровождает пациентов при получении медицинской помощи;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2AC82557-0DC7-44C5-8B45-2964C4FBC87F}" type="parTrans" cxnId="{EB134016-DCC4-44F8-BCA0-DD39B4DD64A0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22FEE76E-15BA-4852-923D-638B42FE93ED}" type="sibTrans" cxnId="{EB134016-DCC4-44F8-BCA0-DD39B4DD64A0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B0D034C7-5D05-4C7F-B6C9-D0BAB70781D9}">
      <dgm:prSet phldrT="[Текст]" custT="1"/>
      <dgm:spPr/>
      <dgm:t>
        <a:bodyPr/>
        <a:lstStyle/>
        <a:p>
          <a:r>
            <a:rPr lang="ru-RU" sz="1200" i="0" dirty="0" smtClean="0">
              <a:latin typeface="Times New Roman" pitchFamily="18" charset="0"/>
              <a:cs typeface="Times New Roman" pitchFamily="18" charset="0"/>
            </a:rPr>
            <a:t>Участвует в формировании сп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исков граждан, подлежащих диспансеризации, составляет для них график ее прохождения и контролирует его исполнение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A296AC60-0C1C-4AA8-A0C6-A104964927AA}" type="parTrans" cxnId="{269FB44E-2CBC-4CB6-9C50-539C8E65E3FA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E3F380DD-0988-4120-9B60-4CAEA70C3CC7}" type="sibTrans" cxnId="{269FB44E-2CBC-4CB6-9C50-539C8E65E3FA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F27AFFFA-9E1C-488A-A66C-C6475E650CE2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3 уровень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C6AAB4A-8D1B-414B-AFB2-694F7CEC9E71}" type="parTrans" cxnId="{122A6167-E249-4DE8-B005-F3D32F797CD9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991CB8C3-5191-403E-9222-70D22149DB36}" type="sibTrans" cxnId="{122A6167-E249-4DE8-B005-F3D32F797CD9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06088191-4A67-4B0F-B57C-59971806F0D6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Специалист-эксперт;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36E1C29E-360A-4C78-8503-541D6827CD32}" type="parTrans" cxnId="{F3DB86FD-9DB2-4220-A62D-D057143677E1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ABD4C59F-B4AE-4292-BA44-8B7E01D178A2}" type="sibTrans" cxnId="{F3DB86FD-9DB2-4220-A62D-D057143677E1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1413FE91-BA71-4400-A751-D769026F400E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Рассматривает жалобы, разрешает спорные ситуации при получении медицинской помощи;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7129B4BF-B959-42D2-8CD9-A862FC48792F}" type="parTrans" cxnId="{A9175134-B30E-4D2C-8740-94C8C5B29876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AA6208A0-4244-43E7-AC64-9856C7955B8E}" type="sibTrans" cxnId="{A9175134-B30E-4D2C-8740-94C8C5B29876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CF731879-B298-4206-B933-D60FF097EF1F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Проводит телефонные опросы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37424151-0137-4348-8C38-99F34688B4B4}" type="parTrans" cxnId="{CC8715CC-3804-4087-947A-B7CF1F15BCEA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71F27943-72CE-4F35-86D7-711F65C468DC}" type="sibTrans" cxnId="{CC8715CC-3804-4087-947A-B7CF1F15BCEA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7B6A7A74-7089-438A-AE3D-0392B7ED36B0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Консультирует по поводу порядков получения медицинской помощи;</a:t>
          </a:r>
          <a:endParaRPr lang="ru-RU" sz="1200" i="0" dirty="0">
            <a:latin typeface="Times New Roman" pitchFamily="18" charset="0"/>
            <a:cs typeface="Times New Roman" pitchFamily="18" charset="0"/>
          </a:endParaRPr>
        </a:p>
      </dgm:t>
    </dgm:pt>
    <dgm:pt modelId="{7BE96837-7B9A-4866-B65D-8176AB83EBEA}" type="parTrans" cxnId="{22F840DD-64CC-4039-98F8-E8CB205C84A5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4A2F84F3-8BB8-4CB8-82A8-2620E80B8848}" type="sibTrans" cxnId="{22F840DD-64CC-4039-98F8-E8CB205C84A5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6C5200BB-B33D-4A5C-A852-9F04FD5E6D86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Проводит экспертизы качества оказанной помощи;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E164FEF7-6E3F-438B-BC25-2515BE5F476F}" type="parTrans" cxnId="{D473DD79-F3BB-4F4D-8F8D-6CFC28671964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0B60DD1A-4F75-41F0-852E-42A6481227AC}" type="sibTrans" cxnId="{D473DD79-F3BB-4F4D-8F8D-6CFC28671964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555A1F72-911F-4F73-A8E8-CEC3231CCA5D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Контролирует соблюдение сроков и профиля госпитализации граждан;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29EA2E44-4C4F-4D07-85F7-2D1B090024D2}" type="parTrans" cxnId="{C06D6DE9-5CA5-4CDD-B5D0-B5D266D5DB8F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FC36B67C-2AA0-457A-B9D0-708A5B320E99}" type="sibTrans" cxnId="{C06D6DE9-5CA5-4CDD-B5D0-B5D266D5DB8F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68FD1788-4570-4E5A-ACE8-5AE867CC2BDA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Контролирует приверженность назначениям врача и лекарственной терапии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55C3B2BB-D748-4792-B11C-5DA9B5D195E1}" type="parTrans" cxnId="{0F77B81E-59F9-4535-B28F-09EDCF2B5E3C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99D3449F-9345-49B6-9860-71D27AA4AD99}" type="sibTrans" cxnId="{0F77B81E-59F9-4535-B28F-09EDCF2B5E3C}">
      <dgm:prSet/>
      <dgm:spPr/>
      <dgm:t>
        <a:bodyPr/>
        <a:lstStyle/>
        <a:p>
          <a:endParaRPr lang="ru-RU" sz="1200">
            <a:latin typeface="Times New Roman" pitchFamily="18" charset="0"/>
            <a:cs typeface="Times New Roman" pitchFamily="18" charset="0"/>
          </a:endParaRPr>
        </a:p>
      </dgm:t>
    </dgm:pt>
    <dgm:pt modelId="{65C972C9-B51E-4CD3-A609-8C0DFD97BFCF}" type="pres">
      <dgm:prSet presAssocID="{ED3A9FC7-BC95-4597-891E-E76D010123B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5C1B9A-5C97-490A-BF01-862DD275E96B}" type="pres">
      <dgm:prSet presAssocID="{6648692F-0CE8-4BEE-B6BE-DE674E4C7115}" presName="linNode" presStyleCnt="0"/>
      <dgm:spPr/>
    </dgm:pt>
    <dgm:pt modelId="{932B315A-0E59-4FDE-A5DF-EFFAB0DD201D}" type="pres">
      <dgm:prSet presAssocID="{6648692F-0CE8-4BEE-B6BE-DE674E4C7115}" presName="parentText" presStyleLbl="node1" presStyleIdx="0" presStyleCnt="3" custScaleX="75782" custScaleY="48813" custLinFactNeighborX="-254" custLinFactNeighborY="-82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7C7223-A00F-40C0-AA10-A9B08FC0BC7E}" type="pres">
      <dgm:prSet presAssocID="{6648692F-0CE8-4BEE-B6BE-DE674E4C7115}" presName="descendantText" presStyleLbl="alignAccFollowNode1" presStyleIdx="0" presStyleCnt="3" custScaleX="97998" custScaleY="623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6F43A-ACBE-429B-9C55-4D70395C5EF9}" type="pres">
      <dgm:prSet presAssocID="{63AB57B1-B217-45D3-BC5B-C224630001A9}" presName="sp" presStyleCnt="0"/>
      <dgm:spPr/>
    </dgm:pt>
    <dgm:pt modelId="{A246C60E-8577-4CFF-A9F2-FFDEA475FAF7}" type="pres">
      <dgm:prSet presAssocID="{80108254-BE74-4C28-9718-E5911696DB76}" presName="linNode" presStyleCnt="0"/>
      <dgm:spPr/>
    </dgm:pt>
    <dgm:pt modelId="{2D423C3F-7514-4475-8070-B839A82CD7A3}" type="pres">
      <dgm:prSet presAssocID="{80108254-BE74-4C28-9718-E5911696DB76}" presName="parentText" presStyleLbl="node1" presStyleIdx="1" presStyleCnt="3" custScaleX="75782" custScaleY="45106" custLinFactNeighborX="-254" custLinFactNeighborY="-58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CF2009-260E-4DBA-B37E-2A745042ED27}" type="pres">
      <dgm:prSet presAssocID="{80108254-BE74-4C28-9718-E5911696DB76}" presName="descendantText" presStyleLbl="alignAccFollowNode1" presStyleIdx="1" presStyleCnt="3" custScaleX="99988" custScaleY="66428" custLinFactNeighborX="-219" custLinFactNeighborY="-11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1E9910-6A1B-4BA7-B036-04214C20F200}" type="pres">
      <dgm:prSet presAssocID="{EBCDB1CF-937C-4104-9AEA-F50A3FB637A7}" presName="sp" presStyleCnt="0"/>
      <dgm:spPr/>
    </dgm:pt>
    <dgm:pt modelId="{8DB6220E-06DA-4D7D-89BB-0DDF3159B99F}" type="pres">
      <dgm:prSet presAssocID="{F27AFFFA-9E1C-488A-A66C-C6475E650CE2}" presName="linNode" presStyleCnt="0"/>
      <dgm:spPr/>
    </dgm:pt>
    <dgm:pt modelId="{F998490E-C65B-47B4-8EB8-B937F1706358}" type="pres">
      <dgm:prSet presAssocID="{F27AFFFA-9E1C-488A-A66C-C6475E650CE2}" presName="parentText" presStyleLbl="node1" presStyleIdx="2" presStyleCnt="3" custScaleX="75782" custScaleY="45502" custLinFactNeighborX="-260" custLinFactNeighborY="-279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FC9C9-32B2-44EB-9EB4-9BE2A69F788D}" type="pres">
      <dgm:prSet presAssocID="{F27AFFFA-9E1C-488A-A66C-C6475E650CE2}" presName="descendantText" presStyleLbl="alignAccFollowNode1" presStyleIdx="2" presStyleCnt="3" custScaleX="98864" custScaleY="90002" custLinFactNeighborX="1780" custLinFactNeighborY="-17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F840DD-64CC-4039-98F8-E8CB205C84A5}" srcId="{80108254-BE74-4C28-9718-E5911696DB76}" destId="{7B6A7A74-7089-438A-AE3D-0392B7ED36B0}" srcOrd="1" destOrd="0" parTransId="{7BE96837-7B9A-4866-B65D-8176AB83EBEA}" sibTransId="{4A2F84F3-8BB8-4CB8-82A8-2620E80B8848}"/>
    <dgm:cxn modelId="{0F77B81E-59F9-4535-B28F-09EDCF2B5E3C}" srcId="{F27AFFFA-9E1C-488A-A66C-C6475E650CE2}" destId="{68FD1788-4570-4E5A-ACE8-5AE867CC2BDA}" srcOrd="4" destOrd="0" parTransId="{55C3B2BB-D748-4792-B11C-5DA9B5D195E1}" sibTransId="{99D3449F-9345-49B6-9860-71D27AA4AD99}"/>
    <dgm:cxn modelId="{79DAF228-7020-4778-8CDA-10EE8928D1EB}" type="presOf" srcId="{3C296198-846A-4AD8-8484-D163DEC0A395}" destId="{26CF2009-260E-4DBA-B37E-2A745042ED27}" srcOrd="0" destOrd="0" presId="urn:microsoft.com/office/officeart/2005/8/layout/vList5"/>
    <dgm:cxn modelId="{0C780DB1-BE83-4FE5-9662-D225D4EF9355}" type="presOf" srcId="{B0D034C7-5D05-4C7F-B6C9-D0BAB70781D9}" destId="{26CF2009-260E-4DBA-B37E-2A745042ED27}" srcOrd="0" destOrd="2" presId="urn:microsoft.com/office/officeart/2005/8/layout/vList5"/>
    <dgm:cxn modelId="{F3DB86FD-9DB2-4220-A62D-D057143677E1}" srcId="{F27AFFFA-9E1C-488A-A66C-C6475E650CE2}" destId="{06088191-4A67-4B0F-B57C-59971806F0D6}" srcOrd="0" destOrd="0" parTransId="{36E1C29E-360A-4C78-8503-541D6827CD32}" sibTransId="{ABD4C59F-B4AE-4292-BA44-8B7E01D178A2}"/>
    <dgm:cxn modelId="{60285D96-E6F1-4F3D-B1D6-21143071F41B}" srcId="{ED3A9FC7-BC95-4597-891E-E76D010123B7}" destId="{6648692F-0CE8-4BEE-B6BE-DE674E4C7115}" srcOrd="0" destOrd="0" parTransId="{8C19A1EA-0AC2-4349-B9AE-181BD6C62FDA}" sibTransId="{63AB57B1-B217-45D3-BC5B-C224630001A9}"/>
    <dgm:cxn modelId="{E105351F-06B0-4072-A574-2772A555E954}" type="presOf" srcId="{50CDEA58-5D1E-4B95-AC1D-1DC65D0B72B5}" destId="{D37C7223-A00F-40C0-AA10-A9B08FC0BC7E}" srcOrd="0" destOrd="0" presId="urn:microsoft.com/office/officeart/2005/8/layout/vList5"/>
    <dgm:cxn modelId="{084F2EC8-6F4A-4894-A2CF-4AF83B3653DF}" type="presOf" srcId="{F27AFFFA-9E1C-488A-A66C-C6475E650CE2}" destId="{F998490E-C65B-47B4-8EB8-B937F1706358}" srcOrd="0" destOrd="0" presId="urn:microsoft.com/office/officeart/2005/8/layout/vList5"/>
    <dgm:cxn modelId="{90D4BD6C-07BC-4DA4-BB65-EC240BEE4E39}" type="presOf" srcId="{06088191-4A67-4B0F-B57C-59971806F0D6}" destId="{EFDFC9C9-32B2-44EB-9EB4-9BE2A69F788D}" srcOrd="0" destOrd="0" presId="urn:microsoft.com/office/officeart/2005/8/layout/vList5"/>
    <dgm:cxn modelId="{B067C128-68F2-4C38-8AD6-4F72B65BC56B}" type="presOf" srcId="{CF731879-B298-4206-B933-D60FF097EF1F}" destId="{D37C7223-A00F-40C0-AA10-A9B08FC0BC7E}" srcOrd="0" destOrd="2" presId="urn:microsoft.com/office/officeart/2005/8/layout/vList5"/>
    <dgm:cxn modelId="{D473DD79-F3BB-4F4D-8F8D-6CFC28671964}" srcId="{F27AFFFA-9E1C-488A-A66C-C6475E650CE2}" destId="{6C5200BB-B33D-4A5C-A852-9F04FD5E6D86}" srcOrd="2" destOrd="0" parTransId="{E164FEF7-6E3F-438B-BC25-2515BE5F476F}" sibTransId="{0B60DD1A-4F75-41F0-852E-42A6481227AC}"/>
    <dgm:cxn modelId="{1FFCB1AD-F664-468C-8A61-7394B5ABD939}" srcId="{6648692F-0CE8-4BEE-B6BE-DE674E4C7115}" destId="{0EC8D78E-8124-4057-A685-F94099FC94BE}" srcOrd="1" destOrd="0" parTransId="{848967EB-F184-4386-B5DD-03DFC1CFF700}" sibTransId="{E31D35D6-4C24-4FEA-A958-47D56DB0C69B}"/>
    <dgm:cxn modelId="{7DFA5A20-1147-432C-98A1-ED930913038D}" srcId="{ED3A9FC7-BC95-4597-891E-E76D010123B7}" destId="{80108254-BE74-4C28-9718-E5911696DB76}" srcOrd="1" destOrd="0" parTransId="{0EAE9853-6F8D-4462-A18A-7DAED6B8CA22}" sibTransId="{EBCDB1CF-937C-4104-9AEA-F50A3FB637A7}"/>
    <dgm:cxn modelId="{122A6167-E249-4DE8-B005-F3D32F797CD9}" srcId="{ED3A9FC7-BC95-4597-891E-E76D010123B7}" destId="{F27AFFFA-9E1C-488A-A66C-C6475E650CE2}" srcOrd="2" destOrd="0" parTransId="{CC6AAB4A-8D1B-414B-AFB2-694F7CEC9E71}" sibTransId="{991CB8C3-5191-403E-9222-70D22149DB36}"/>
    <dgm:cxn modelId="{CA6A68E6-9BC3-4E43-BC47-C98F4490238A}" type="presOf" srcId="{6648692F-0CE8-4BEE-B6BE-DE674E4C7115}" destId="{932B315A-0E59-4FDE-A5DF-EFFAB0DD201D}" srcOrd="0" destOrd="0" presId="urn:microsoft.com/office/officeart/2005/8/layout/vList5"/>
    <dgm:cxn modelId="{56532528-F51D-4DE4-B4CB-D502A3335EFD}" srcId="{6648692F-0CE8-4BEE-B6BE-DE674E4C7115}" destId="{50CDEA58-5D1E-4B95-AC1D-1DC65D0B72B5}" srcOrd="0" destOrd="0" parTransId="{3D47A36B-E6C8-4FC5-ADCE-55CBC50DBE07}" sibTransId="{C5164349-27AD-45CC-8985-FCB4B3A27C9B}"/>
    <dgm:cxn modelId="{C06D6DE9-5CA5-4CDD-B5D0-B5D266D5DB8F}" srcId="{F27AFFFA-9E1C-488A-A66C-C6475E650CE2}" destId="{555A1F72-911F-4F73-A8E8-CEC3231CCA5D}" srcOrd="3" destOrd="0" parTransId="{29EA2E44-4C4F-4D07-85F7-2D1B090024D2}" sibTransId="{FC36B67C-2AA0-457A-B9D0-708A5B320E99}"/>
    <dgm:cxn modelId="{F1459918-2164-4456-8513-01D961F9E5D1}" type="presOf" srcId="{555A1F72-911F-4F73-A8E8-CEC3231CCA5D}" destId="{EFDFC9C9-32B2-44EB-9EB4-9BE2A69F788D}" srcOrd="0" destOrd="3" presId="urn:microsoft.com/office/officeart/2005/8/layout/vList5"/>
    <dgm:cxn modelId="{A9175134-B30E-4D2C-8740-94C8C5B29876}" srcId="{F27AFFFA-9E1C-488A-A66C-C6475E650CE2}" destId="{1413FE91-BA71-4400-A751-D769026F400E}" srcOrd="1" destOrd="0" parTransId="{7129B4BF-B959-42D2-8CD9-A862FC48792F}" sibTransId="{AA6208A0-4244-43E7-AC64-9856C7955B8E}"/>
    <dgm:cxn modelId="{EB134016-DCC4-44F8-BCA0-DD39B4DD64A0}" srcId="{80108254-BE74-4C28-9718-E5911696DB76}" destId="{3C296198-846A-4AD8-8484-D163DEC0A395}" srcOrd="0" destOrd="0" parTransId="{2AC82557-0DC7-44C5-8B45-2964C4FBC87F}" sibTransId="{22FEE76E-15BA-4852-923D-638B42FE93ED}"/>
    <dgm:cxn modelId="{269FB44E-2CBC-4CB6-9C50-539C8E65E3FA}" srcId="{80108254-BE74-4C28-9718-E5911696DB76}" destId="{B0D034C7-5D05-4C7F-B6C9-D0BAB70781D9}" srcOrd="2" destOrd="0" parTransId="{A296AC60-0C1C-4AA8-A0C6-A104964927AA}" sibTransId="{E3F380DD-0988-4120-9B60-4CAEA70C3CC7}"/>
    <dgm:cxn modelId="{4761E8A4-EF0F-4C2D-ADA1-DDEA8CC12AB2}" type="presOf" srcId="{1413FE91-BA71-4400-A751-D769026F400E}" destId="{EFDFC9C9-32B2-44EB-9EB4-9BE2A69F788D}" srcOrd="0" destOrd="1" presId="urn:microsoft.com/office/officeart/2005/8/layout/vList5"/>
    <dgm:cxn modelId="{4B4D145C-41A3-45EF-A742-A5F3C5BC4798}" type="presOf" srcId="{68FD1788-4570-4E5A-ACE8-5AE867CC2BDA}" destId="{EFDFC9C9-32B2-44EB-9EB4-9BE2A69F788D}" srcOrd="0" destOrd="4" presId="urn:microsoft.com/office/officeart/2005/8/layout/vList5"/>
    <dgm:cxn modelId="{CC8715CC-3804-4087-947A-B7CF1F15BCEA}" srcId="{6648692F-0CE8-4BEE-B6BE-DE674E4C7115}" destId="{CF731879-B298-4206-B933-D60FF097EF1F}" srcOrd="2" destOrd="0" parTransId="{37424151-0137-4348-8C38-99F34688B4B4}" sibTransId="{71F27943-72CE-4F35-86D7-711F65C468DC}"/>
    <dgm:cxn modelId="{D7CFFBFC-8664-4B3B-BE01-2E01D7318458}" type="presOf" srcId="{7B6A7A74-7089-438A-AE3D-0392B7ED36B0}" destId="{26CF2009-260E-4DBA-B37E-2A745042ED27}" srcOrd="0" destOrd="1" presId="urn:microsoft.com/office/officeart/2005/8/layout/vList5"/>
    <dgm:cxn modelId="{E8D41A34-07B3-488F-9593-B01DBC67C3B5}" type="presOf" srcId="{80108254-BE74-4C28-9718-E5911696DB76}" destId="{2D423C3F-7514-4475-8070-B839A82CD7A3}" srcOrd="0" destOrd="0" presId="urn:microsoft.com/office/officeart/2005/8/layout/vList5"/>
    <dgm:cxn modelId="{6E70A6C9-5564-46B1-B36D-03E7A8F9EE16}" type="presOf" srcId="{0EC8D78E-8124-4057-A685-F94099FC94BE}" destId="{D37C7223-A00F-40C0-AA10-A9B08FC0BC7E}" srcOrd="0" destOrd="1" presId="urn:microsoft.com/office/officeart/2005/8/layout/vList5"/>
    <dgm:cxn modelId="{8C69BB41-8BD6-431F-9929-757A35E1598E}" type="presOf" srcId="{6C5200BB-B33D-4A5C-A852-9F04FD5E6D86}" destId="{EFDFC9C9-32B2-44EB-9EB4-9BE2A69F788D}" srcOrd="0" destOrd="2" presId="urn:microsoft.com/office/officeart/2005/8/layout/vList5"/>
    <dgm:cxn modelId="{BF550A16-0B2C-427A-B0A6-AC0472EA5652}" type="presOf" srcId="{ED3A9FC7-BC95-4597-891E-E76D010123B7}" destId="{65C972C9-B51E-4CD3-A609-8C0DFD97BFCF}" srcOrd="0" destOrd="0" presId="urn:microsoft.com/office/officeart/2005/8/layout/vList5"/>
    <dgm:cxn modelId="{8E9E8F22-F2CE-435D-B05D-F9991FF39F44}" type="presParOf" srcId="{65C972C9-B51E-4CD3-A609-8C0DFD97BFCF}" destId="{995C1B9A-5C97-490A-BF01-862DD275E96B}" srcOrd="0" destOrd="0" presId="urn:microsoft.com/office/officeart/2005/8/layout/vList5"/>
    <dgm:cxn modelId="{777955C1-0052-440D-90A6-76DD0052A349}" type="presParOf" srcId="{995C1B9A-5C97-490A-BF01-862DD275E96B}" destId="{932B315A-0E59-4FDE-A5DF-EFFAB0DD201D}" srcOrd="0" destOrd="0" presId="urn:microsoft.com/office/officeart/2005/8/layout/vList5"/>
    <dgm:cxn modelId="{B46CC0F2-02F2-480B-A8DF-7614E91609B0}" type="presParOf" srcId="{995C1B9A-5C97-490A-BF01-862DD275E96B}" destId="{D37C7223-A00F-40C0-AA10-A9B08FC0BC7E}" srcOrd="1" destOrd="0" presId="urn:microsoft.com/office/officeart/2005/8/layout/vList5"/>
    <dgm:cxn modelId="{DA64FD1B-025E-4A5A-A631-DE2A923E6919}" type="presParOf" srcId="{65C972C9-B51E-4CD3-A609-8C0DFD97BFCF}" destId="{EAD6F43A-ACBE-429B-9C55-4D70395C5EF9}" srcOrd="1" destOrd="0" presId="urn:microsoft.com/office/officeart/2005/8/layout/vList5"/>
    <dgm:cxn modelId="{42CCF312-76C6-49B1-846A-AAC4EA9067EF}" type="presParOf" srcId="{65C972C9-B51E-4CD3-A609-8C0DFD97BFCF}" destId="{A246C60E-8577-4CFF-A9F2-FFDEA475FAF7}" srcOrd="2" destOrd="0" presId="urn:microsoft.com/office/officeart/2005/8/layout/vList5"/>
    <dgm:cxn modelId="{2D189745-5FB7-4A5C-9664-978776186B8C}" type="presParOf" srcId="{A246C60E-8577-4CFF-A9F2-FFDEA475FAF7}" destId="{2D423C3F-7514-4475-8070-B839A82CD7A3}" srcOrd="0" destOrd="0" presId="urn:microsoft.com/office/officeart/2005/8/layout/vList5"/>
    <dgm:cxn modelId="{8090F743-EB6D-4BCD-8DC4-866BC2F31F82}" type="presParOf" srcId="{A246C60E-8577-4CFF-A9F2-FFDEA475FAF7}" destId="{26CF2009-260E-4DBA-B37E-2A745042ED27}" srcOrd="1" destOrd="0" presId="urn:microsoft.com/office/officeart/2005/8/layout/vList5"/>
    <dgm:cxn modelId="{19708C66-976B-4DE6-96F9-127FC36834A1}" type="presParOf" srcId="{65C972C9-B51E-4CD3-A609-8C0DFD97BFCF}" destId="{481E9910-6A1B-4BA7-B036-04214C20F200}" srcOrd="3" destOrd="0" presId="urn:microsoft.com/office/officeart/2005/8/layout/vList5"/>
    <dgm:cxn modelId="{C44A4381-29E2-4E53-8A28-A2C5FF482016}" type="presParOf" srcId="{65C972C9-B51E-4CD3-A609-8C0DFD97BFCF}" destId="{8DB6220E-06DA-4D7D-89BB-0DDF3159B99F}" srcOrd="4" destOrd="0" presId="urn:microsoft.com/office/officeart/2005/8/layout/vList5"/>
    <dgm:cxn modelId="{E28821AB-1660-4EDB-9F7A-B4CC0BBEFA1F}" type="presParOf" srcId="{8DB6220E-06DA-4D7D-89BB-0DDF3159B99F}" destId="{F998490E-C65B-47B4-8EB8-B937F1706358}" srcOrd="0" destOrd="0" presId="urn:microsoft.com/office/officeart/2005/8/layout/vList5"/>
    <dgm:cxn modelId="{0926231E-46C0-4694-BCCD-87484C20CC46}" type="presParOf" srcId="{8DB6220E-06DA-4D7D-89BB-0DDF3159B99F}" destId="{EFDFC9C9-32B2-44EB-9EB4-9BE2A69F788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BA966B-C437-444C-B5FD-21D1198F1AB2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B18045-6F9C-4E57-9FF6-3A361665701D}">
      <dgm:prSet phldrT="[Текст]" custT="1"/>
      <dgm:spPr>
        <a:solidFill>
          <a:schemeClr val="accent6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000" b="1" dirty="0" smtClean="0">
              <a:solidFill>
                <a:schemeClr val="tx2"/>
              </a:solidFill>
            </a:rPr>
            <a:t>Нарушение сроков</a:t>
          </a:r>
          <a:endParaRPr lang="ru-RU" sz="2000" b="1" dirty="0">
            <a:solidFill>
              <a:schemeClr val="tx2"/>
            </a:solidFill>
          </a:endParaRPr>
        </a:p>
      </dgm:t>
    </dgm:pt>
    <dgm:pt modelId="{0C1801C4-CFB2-4A6C-A8D4-CCA3B9A66A0F}" type="parTrans" cxnId="{1DEB093A-64DA-4A25-B5AE-F07BB280E5D6}">
      <dgm:prSet/>
      <dgm:spPr/>
      <dgm:t>
        <a:bodyPr/>
        <a:lstStyle/>
        <a:p>
          <a:endParaRPr lang="ru-RU"/>
        </a:p>
      </dgm:t>
    </dgm:pt>
    <dgm:pt modelId="{F647825A-EB85-494F-8866-E779140C906F}" type="sibTrans" cxnId="{1DEB093A-64DA-4A25-B5AE-F07BB280E5D6}">
      <dgm:prSet/>
      <dgm:spPr/>
      <dgm:t>
        <a:bodyPr/>
        <a:lstStyle/>
        <a:p>
          <a:endParaRPr lang="ru-RU"/>
        </a:p>
      </dgm:t>
    </dgm:pt>
    <dgm:pt modelId="{B0A94846-5711-4753-A7F8-833C5DE07ECE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/>
            <a:t>Направления к онкологу при подозрении на ЗНО</a:t>
          </a:r>
          <a:endParaRPr lang="ru-RU" b="1" dirty="0"/>
        </a:p>
      </dgm:t>
    </dgm:pt>
    <dgm:pt modelId="{570A3CCD-C662-46F5-B03D-51E9FA7A5B9E}" type="parTrans" cxnId="{3A7DBCF1-FEDC-43F7-AD86-6A0EF9A90AF0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CC923C59-503B-4F95-A28B-74A47D1B5169}" type="sibTrans" cxnId="{3A7DBCF1-FEDC-43F7-AD86-6A0EF9A90AF0}">
      <dgm:prSet/>
      <dgm:spPr/>
      <dgm:t>
        <a:bodyPr/>
        <a:lstStyle/>
        <a:p>
          <a:endParaRPr lang="ru-RU"/>
        </a:p>
      </dgm:t>
    </dgm:pt>
    <dgm:pt modelId="{F6988143-A8A4-40C3-90D1-50230437906C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/>
            <a:t>Проведения обследований при подозрении на ЗНО</a:t>
          </a:r>
          <a:endParaRPr lang="ru-RU" b="1" dirty="0"/>
        </a:p>
      </dgm:t>
    </dgm:pt>
    <dgm:pt modelId="{2D78C894-AA9B-468D-A592-0615EBDACA4D}" type="parTrans" cxnId="{6E60EEE4-D6CE-4AEF-8494-97C189940B64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4106F39C-E151-4776-A1EE-0318C9136205}" type="sibTrans" cxnId="{6E60EEE4-D6CE-4AEF-8494-97C189940B64}">
      <dgm:prSet/>
      <dgm:spPr/>
      <dgm:t>
        <a:bodyPr/>
        <a:lstStyle/>
        <a:p>
          <a:endParaRPr lang="ru-RU"/>
        </a:p>
      </dgm:t>
    </dgm:pt>
    <dgm:pt modelId="{89D90E4C-2738-471F-AE56-AE1CD149E697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/>
            <a:t>Подтверждения диагноза и проведения консилиума</a:t>
          </a:r>
          <a:endParaRPr lang="ru-RU" b="1" dirty="0"/>
        </a:p>
      </dgm:t>
    </dgm:pt>
    <dgm:pt modelId="{46054F11-8593-4CC8-89E4-E463BFB24AC3}" type="parTrans" cxnId="{46AACF2E-9165-447B-B725-9FDA8FA117C3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E8B0C407-591B-4A2A-B7F7-662BC0A292A0}" type="sibTrans" cxnId="{46AACF2E-9165-447B-B725-9FDA8FA117C3}">
      <dgm:prSet/>
      <dgm:spPr/>
      <dgm:t>
        <a:bodyPr/>
        <a:lstStyle/>
        <a:p>
          <a:endParaRPr lang="ru-RU"/>
        </a:p>
      </dgm:t>
    </dgm:pt>
    <dgm:pt modelId="{CC824F21-A3FB-499A-846D-43D0AF775757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/>
            <a:t>Начала лечения и его циклов</a:t>
          </a:r>
          <a:endParaRPr lang="ru-RU" b="1" dirty="0"/>
        </a:p>
      </dgm:t>
    </dgm:pt>
    <dgm:pt modelId="{8C333595-7D19-4D1B-8340-8AAC51F04BB1}" type="parTrans" cxnId="{D5F01DFE-486B-4558-A496-0F1376B10E7E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3F3FB6BD-B9BE-433D-994E-71A515161EB6}" type="sibTrans" cxnId="{D5F01DFE-486B-4558-A496-0F1376B10E7E}">
      <dgm:prSet/>
      <dgm:spPr/>
      <dgm:t>
        <a:bodyPr/>
        <a:lstStyle/>
        <a:p>
          <a:endParaRPr lang="ru-RU"/>
        </a:p>
      </dgm:t>
    </dgm:pt>
    <dgm:pt modelId="{B255AE9A-67A6-4CF8-B231-E0FECE2FBE26}" type="pres">
      <dgm:prSet presAssocID="{67BA966B-C437-444C-B5FD-21D1198F1AB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737A1B-463B-4423-A55D-131D8BB4D36E}" type="pres">
      <dgm:prSet presAssocID="{29B18045-6F9C-4E57-9FF6-3A361665701D}" presName="centerShape" presStyleLbl="node0" presStyleIdx="0" presStyleCnt="1" custScaleX="79940" custScaleY="29502" custLinFactNeighborX="-1514" custLinFactNeighborY="-27092"/>
      <dgm:spPr/>
      <dgm:t>
        <a:bodyPr/>
        <a:lstStyle/>
        <a:p>
          <a:endParaRPr lang="ru-RU"/>
        </a:p>
      </dgm:t>
    </dgm:pt>
    <dgm:pt modelId="{870222EE-1A14-4B6A-B75A-7E6199E2341F}" type="pres">
      <dgm:prSet presAssocID="{570A3CCD-C662-46F5-B03D-51E9FA7A5B9E}" presName="parTrans" presStyleLbl="bgSibTrans2D1" presStyleIdx="0" presStyleCnt="4" custScaleX="24373" custLinFactNeighborX="13233" custLinFactNeighborY="65893"/>
      <dgm:spPr/>
      <dgm:t>
        <a:bodyPr/>
        <a:lstStyle/>
        <a:p>
          <a:endParaRPr lang="ru-RU"/>
        </a:p>
      </dgm:t>
    </dgm:pt>
    <dgm:pt modelId="{3C72F89B-A4C8-45BD-9ED5-FD954B63FC0C}" type="pres">
      <dgm:prSet presAssocID="{B0A94846-5711-4753-A7F8-833C5DE07ECE}" presName="node" presStyleLbl="node1" presStyleIdx="0" presStyleCnt="4" custScaleX="69473" custScaleY="64528" custRadScaleRad="128193" custRadScaleInc="51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4C0A54-EC14-4029-B3FD-3FA2C10A5AB2}" type="pres">
      <dgm:prSet presAssocID="{2D78C894-AA9B-468D-A592-0615EBDACA4D}" presName="parTrans" presStyleLbl="bgSibTrans2D1" presStyleIdx="1" presStyleCnt="4" custScaleX="35965" custLinFactNeighborX="3500" custLinFactNeighborY="61409"/>
      <dgm:spPr/>
      <dgm:t>
        <a:bodyPr/>
        <a:lstStyle/>
        <a:p>
          <a:endParaRPr lang="ru-RU"/>
        </a:p>
      </dgm:t>
    </dgm:pt>
    <dgm:pt modelId="{0C04FCD7-FD55-4961-8345-C216BD6CF0D7}" type="pres">
      <dgm:prSet presAssocID="{F6988143-A8A4-40C3-90D1-50230437906C}" presName="node" presStyleLbl="node1" presStyleIdx="1" presStyleCnt="4" custScaleX="71363" custScaleY="70753" custRadScaleRad="115373" custRadScaleInc="6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A595B2-4F54-432A-BA7F-9E34F4DF5249}" type="pres">
      <dgm:prSet presAssocID="{46054F11-8593-4CC8-89E4-E463BFB24AC3}" presName="parTrans" presStyleLbl="bgSibTrans2D1" presStyleIdx="2" presStyleCnt="4" custScaleX="28195" custLinFactNeighborX="-20515" custLinFactNeighborY="48848"/>
      <dgm:spPr/>
      <dgm:t>
        <a:bodyPr/>
        <a:lstStyle/>
        <a:p>
          <a:endParaRPr lang="ru-RU"/>
        </a:p>
      </dgm:t>
    </dgm:pt>
    <dgm:pt modelId="{FB603A86-6B8F-4564-9619-B894EE68576B}" type="pres">
      <dgm:prSet presAssocID="{89D90E4C-2738-471F-AE56-AE1CD149E697}" presName="node" presStyleLbl="node1" presStyleIdx="2" presStyleCnt="4" custScaleX="71456" custScaleY="79889" custRadScaleRad="113212" custRadScaleInc="-5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CE85D1-5EA9-498A-A252-F1D4E49ABB1F}" type="pres">
      <dgm:prSet presAssocID="{8C333595-7D19-4D1B-8340-8AAC51F04BB1}" presName="parTrans" presStyleLbl="bgSibTrans2D1" presStyleIdx="3" presStyleCnt="4" custScaleX="18419" custLinFactNeighborX="-19011" custLinFactNeighborY="15457"/>
      <dgm:spPr/>
      <dgm:t>
        <a:bodyPr/>
        <a:lstStyle/>
        <a:p>
          <a:endParaRPr lang="ru-RU"/>
        </a:p>
      </dgm:t>
    </dgm:pt>
    <dgm:pt modelId="{EA40ADC9-2CF5-4E96-9FC0-A427E28EF619}" type="pres">
      <dgm:prSet presAssocID="{CC824F21-A3FB-499A-846D-43D0AF775757}" presName="node" presStyleLbl="node1" presStyleIdx="3" presStyleCnt="4" custScaleX="69907" custScaleY="51000" custRadScaleRad="121170" custRadScaleInc="-50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6D0BDF-0849-46D2-B690-DF4E7BBE62FC}" type="presOf" srcId="{8C333595-7D19-4D1B-8340-8AAC51F04BB1}" destId="{9ECE85D1-5EA9-498A-A252-F1D4E49ABB1F}" srcOrd="0" destOrd="0" presId="urn:microsoft.com/office/officeart/2005/8/layout/radial4"/>
    <dgm:cxn modelId="{F4E54113-876A-4949-99F3-A92A93B81205}" type="presOf" srcId="{B0A94846-5711-4753-A7F8-833C5DE07ECE}" destId="{3C72F89B-A4C8-45BD-9ED5-FD954B63FC0C}" srcOrd="0" destOrd="0" presId="urn:microsoft.com/office/officeart/2005/8/layout/radial4"/>
    <dgm:cxn modelId="{A72452D9-355D-4E4C-B1D9-72D1431A9F92}" type="presOf" srcId="{570A3CCD-C662-46F5-B03D-51E9FA7A5B9E}" destId="{870222EE-1A14-4B6A-B75A-7E6199E2341F}" srcOrd="0" destOrd="0" presId="urn:microsoft.com/office/officeart/2005/8/layout/radial4"/>
    <dgm:cxn modelId="{8D221CE8-91A7-4229-B3DF-0BD68A2C605A}" type="presOf" srcId="{F6988143-A8A4-40C3-90D1-50230437906C}" destId="{0C04FCD7-FD55-4961-8345-C216BD6CF0D7}" srcOrd="0" destOrd="0" presId="urn:microsoft.com/office/officeart/2005/8/layout/radial4"/>
    <dgm:cxn modelId="{5C1A58D9-77D5-4E3D-9582-6F691DEC63E8}" type="presOf" srcId="{29B18045-6F9C-4E57-9FF6-3A361665701D}" destId="{C9737A1B-463B-4423-A55D-131D8BB4D36E}" srcOrd="0" destOrd="0" presId="urn:microsoft.com/office/officeart/2005/8/layout/radial4"/>
    <dgm:cxn modelId="{4D794906-A3D3-49DE-B78F-279861C9CC83}" type="presOf" srcId="{89D90E4C-2738-471F-AE56-AE1CD149E697}" destId="{FB603A86-6B8F-4564-9619-B894EE68576B}" srcOrd="0" destOrd="0" presId="urn:microsoft.com/office/officeart/2005/8/layout/radial4"/>
    <dgm:cxn modelId="{6E60EEE4-D6CE-4AEF-8494-97C189940B64}" srcId="{29B18045-6F9C-4E57-9FF6-3A361665701D}" destId="{F6988143-A8A4-40C3-90D1-50230437906C}" srcOrd="1" destOrd="0" parTransId="{2D78C894-AA9B-468D-A592-0615EBDACA4D}" sibTransId="{4106F39C-E151-4776-A1EE-0318C9136205}"/>
    <dgm:cxn modelId="{310E947A-F083-4AE2-BCE9-A98F1C3B373B}" type="presOf" srcId="{CC824F21-A3FB-499A-846D-43D0AF775757}" destId="{EA40ADC9-2CF5-4E96-9FC0-A427E28EF619}" srcOrd="0" destOrd="0" presId="urn:microsoft.com/office/officeart/2005/8/layout/radial4"/>
    <dgm:cxn modelId="{46AACF2E-9165-447B-B725-9FDA8FA117C3}" srcId="{29B18045-6F9C-4E57-9FF6-3A361665701D}" destId="{89D90E4C-2738-471F-AE56-AE1CD149E697}" srcOrd="2" destOrd="0" parTransId="{46054F11-8593-4CC8-89E4-E463BFB24AC3}" sibTransId="{E8B0C407-591B-4A2A-B7F7-662BC0A292A0}"/>
    <dgm:cxn modelId="{B283C3D3-490F-4D25-A48A-852E51DA24EA}" type="presOf" srcId="{67BA966B-C437-444C-B5FD-21D1198F1AB2}" destId="{B255AE9A-67A6-4CF8-B231-E0FECE2FBE26}" srcOrd="0" destOrd="0" presId="urn:microsoft.com/office/officeart/2005/8/layout/radial4"/>
    <dgm:cxn modelId="{0704DB06-6078-48B2-9930-F7A49AADB872}" type="presOf" srcId="{2D78C894-AA9B-468D-A592-0615EBDACA4D}" destId="{734C0A54-EC14-4029-B3FD-3FA2C10A5AB2}" srcOrd="0" destOrd="0" presId="urn:microsoft.com/office/officeart/2005/8/layout/radial4"/>
    <dgm:cxn modelId="{1DEB093A-64DA-4A25-B5AE-F07BB280E5D6}" srcId="{67BA966B-C437-444C-B5FD-21D1198F1AB2}" destId="{29B18045-6F9C-4E57-9FF6-3A361665701D}" srcOrd="0" destOrd="0" parTransId="{0C1801C4-CFB2-4A6C-A8D4-CCA3B9A66A0F}" sibTransId="{F647825A-EB85-494F-8866-E779140C906F}"/>
    <dgm:cxn modelId="{3A7DBCF1-FEDC-43F7-AD86-6A0EF9A90AF0}" srcId="{29B18045-6F9C-4E57-9FF6-3A361665701D}" destId="{B0A94846-5711-4753-A7F8-833C5DE07ECE}" srcOrd="0" destOrd="0" parTransId="{570A3CCD-C662-46F5-B03D-51E9FA7A5B9E}" sibTransId="{CC923C59-503B-4F95-A28B-74A47D1B5169}"/>
    <dgm:cxn modelId="{D5F01DFE-486B-4558-A496-0F1376B10E7E}" srcId="{29B18045-6F9C-4E57-9FF6-3A361665701D}" destId="{CC824F21-A3FB-499A-846D-43D0AF775757}" srcOrd="3" destOrd="0" parTransId="{8C333595-7D19-4D1B-8340-8AAC51F04BB1}" sibTransId="{3F3FB6BD-B9BE-433D-994E-71A515161EB6}"/>
    <dgm:cxn modelId="{10ACEE1E-C24D-4146-A1FD-24A8534FA49A}" type="presOf" srcId="{46054F11-8593-4CC8-89E4-E463BFB24AC3}" destId="{40A595B2-4F54-432A-BA7F-9E34F4DF5249}" srcOrd="0" destOrd="0" presId="urn:microsoft.com/office/officeart/2005/8/layout/radial4"/>
    <dgm:cxn modelId="{D6DB89B4-3D56-4A1B-9AAC-EF1AC92CD0B0}" type="presParOf" srcId="{B255AE9A-67A6-4CF8-B231-E0FECE2FBE26}" destId="{C9737A1B-463B-4423-A55D-131D8BB4D36E}" srcOrd="0" destOrd="0" presId="urn:microsoft.com/office/officeart/2005/8/layout/radial4"/>
    <dgm:cxn modelId="{E1164899-AEC7-42CB-9157-5B2DC47782FA}" type="presParOf" srcId="{B255AE9A-67A6-4CF8-B231-E0FECE2FBE26}" destId="{870222EE-1A14-4B6A-B75A-7E6199E2341F}" srcOrd="1" destOrd="0" presId="urn:microsoft.com/office/officeart/2005/8/layout/radial4"/>
    <dgm:cxn modelId="{E977D864-6F91-4058-923B-E251250187B7}" type="presParOf" srcId="{B255AE9A-67A6-4CF8-B231-E0FECE2FBE26}" destId="{3C72F89B-A4C8-45BD-9ED5-FD954B63FC0C}" srcOrd="2" destOrd="0" presId="urn:microsoft.com/office/officeart/2005/8/layout/radial4"/>
    <dgm:cxn modelId="{0E96E53B-36CE-4CDF-AD4E-EAF554D6D2CB}" type="presParOf" srcId="{B255AE9A-67A6-4CF8-B231-E0FECE2FBE26}" destId="{734C0A54-EC14-4029-B3FD-3FA2C10A5AB2}" srcOrd="3" destOrd="0" presId="urn:microsoft.com/office/officeart/2005/8/layout/radial4"/>
    <dgm:cxn modelId="{4C8B09BA-73CC-4848-ADF1-131964F7D30F}" type="presParOf" srcId="{B255AE9A-67A6-4CF8-B231-E0FECE2FBE26}" destId="{0C04FCD7-FD55-4961-8345-C216BD6CF0D7}" srcOrd="4" destOrd="0" presId="urn:microsoft.com/office/officeart/2005/8/layout/radial4"/>
    <dgm:cxn modelId="{42CC7C88-772C-4E5A-A9D0-5C91A83CEE02}" type="presParOf" srcId="{B255AE9A-67A6-4CF8-B231-E0FECE2FBE26}" destId="{40A595B2-4F54-432A-BA7F-9E34F4DF5249}" srcOrd="5" destOrd="0" presId="urn:microsoft.com/office/officeart/2005/8/layout/radial4"/>
    <dgm:cxn modelId="{3D29CF03-73BF-434E-B6B6-E66841E16915}" type="presParOf" srcId="{B255AE9A-67A6-4CF8-B231-E0FECE2FBE26}" destId="{FB603A86-6B8F-4564-9619-B894EE68576B}" srcOrd="6" destOrd="0" presId="urn:microsoft.com/office/officeart/2005/8/layout/radial4"/>
    <dgm:cxn modelId="{CBCFC8DF-BF88-4535-A74E-A534F0C0B774}" type="presParOf" srcId="{B255AE9A-67A6-4CF8-B231-E0FECE2FBE26}" destId="{9ECE85D1-5EA9-498A-A252-F1D4E49ABB1F}" srcOrd="7" destOrd="0" presId="urn:microsoft.com/office/officeart/2005/8/layout/radial4"/>
    <dgm:cxn modelId="{2994556D-ECF2-4C4B-BA27-E71CAC414C1B}" type="presParOf" srcId="{B255AE9A-67A6-4CF8-B231-E0FECE2FBE26}" destId="{EA40ADC9-2CF5-4E96-9FC0-A427E28EF619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7C7223-A00F-40C0-AA10-A9B08FC0BC7E}">
      <dsp:nvSpPr>
        <dsp:cNvPr id="0" name=""/>
        <dsp:cNvSpPr/>
      </dsp:nvSpPr>
      <dsp:spPr>
        <a:xfrm rot="5400000">
          <a:off x="4448443" y="-1937692"/>
          <a:ext cx="1095059" cy="4973354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Специалист </a:t>
          </a:r>
          <a:r>
            <a:rPr lang="ru-RU" sz="1200" kern="1200" dirty="0" err="1" smtClean="0">
              <a:latin typeface="Times New Roman" pitchFamily="18" charset="0"/>
              <a:cs typeface="Times New Roman" pitchFamily="18" charset="0"/>
            </a:rPr>
            <a:t>контакт-центра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Предоставляет по устным обращениям граждан информацию справочно-консультативного характера;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Проводит телефонные опросы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509296" y="54911"/>
        <a:ext cx="4919898" cy="988147"/>
      </dsp:txXfrm>
    </dsp:sp>
    <dsp:sp modelId="{932B315A-0E59-4FDE-A5DF-EFFAB0DD201D}">
      <dsp:nvSpPr>
        <dsp:cNvPr id="0" name=""/>
        <dsp:cNvSpPr/>
      </dsp:nvSpPr>
      <dsp:spPr>
        <a:xfrm>
          <a:off x="333085" y="0"/>
          <a:ext cx="2163320" cy="107130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1 уровень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5382" y="52297"/>
        <a:ext cx="2058726" cy="966714"/>
      </dsp:txXfrm>
    </dsp:sp>
    <dsp:sp modelId="{26CF2009-260E-4DBA-B37E-2A745042ED27}">
      <dsp:nvSpPr>
        <dsp:cNvPr id="0" name=""/>
        <dsp:cNvSpPr/>
      </dsp:nvSpPr>
      <dsp:spPr>
        <a:xfrm rot="5400000">
          <a:off x="4457054" y="-945899"/>
          <a:ext cx="1166326" cy="5074346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Страховой представитель сопровождает пациентов при получении медицинской помощи;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Консультирует по поводу порядков получения медицинской помощи;</a:t>
          </a:r>
          <a:endParaRPr lang="ru-RU" sz="1200" i="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0" kern="1200" dirty="0" smtClean="0">
              <a:latin typeface="Times New Roman" pitchFamily="18" charset="0"/>
              <a:cs typeface="Times New Roman" pitchFamily="18" charset="0"/>
            </a:rPr>
            <a:t>Участвует в формировании сп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исков граждан, подлежащих диспансеризации, составляет для них график ее прохождения и контролирует его исполнение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503045" y="1065045"/>
        <a:ext cx="5017411" cy="1052456"/>
      </dsp:txXfrm>
    </dsp:sp>
    <dsp:sp modelId="{2D423C3F-7514-4475-8070-B839A82CD7A3}">
      <dsp:nvSpPr>
        <dsp:cNvPr id="0" name=""/>
        <dsp:cNvSpPr/>
      </dsp:nvSpPr>
      <dsp:spPr>
        <a:xfrm>
          <a:off x="333085" y="1165718"/>
          <a:ext cx="2163320" cy="98994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2 уровень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1410" y="1214043"/>
        <a:ext cx="2066670" cy="893299"/>
      </dsp:txXfrm>
    </dsp:sp>
    <dsp:sp modelId="{EFDFC9C9-32B2-44EB-9EB4-9BE2A69F788D}">
      <dsp:nvSpPr>
        <dsp:cNvPr id="0" name=""/>
        <dsp:cNvSpPr/>
      </dsp:nvSpPr>
      <dsp:spPr>
        <a:xfrm rot="5400000">
          <a:off x="4278644" y="455445"/>
          <a:ext cx="1580232" cy="501730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Специалист-эксперт;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Рассматривает жалобы, разрешает спорные ситуации при получении медицинской помощи;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Проводит экспертизы качества оказанной помощи;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Контролирует соблюдение сроков и профиля госпитализации граждан;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Контролирует приверженность назначениям врача и лекарственной терапии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560109" y="2251122"/>
        <a:ext cx="4940163" cy="1425950"/>
      </dsp:txXfrm>
    </dsp:sp>
    <dsp:sp modelId="{F998490E-C65B-47B4-8EB8-B937F1706358}">
      <dsp:nvSpPr>
        <dsp:cNvPr id="0" name=""/>
        <dsp:cNvSpPr/>
      </dsp:nvSpPr>
      <dsp:spPr>
        <a:xfrm>
          <a:off x="332780" y="2160233"/>
          <a:ext cx="2163320" cy="9986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3 уровень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1530" y="2208983"/>
        <a:ext cx="2065820" cy="9011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737A1B-463B-4423-A55D-131D8BB4D36E}">
      <dsp:nvSpPr>
        <dsp:cNvPr id="0" name=""/>
        <dsp:cNvSpPr/>
      </dsp:nvSpPr>
      <dsp:spPr>
        <a:xfrm>
          <a:off x="3339646" y="2183674"/>
          <a:ext cx="1896131" cy="699770"/>
        </a:xfrm>
        <a:prstGeom prst="ellipse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/>
              </a:solidFill>
            </a:rPr>
            <a:t>Нарушение сроков</a:t>
          </a:r>
          <a:endParaRPr lang="ru-RU" sz="2000" b="1" kern="1200" dirty="0">
            <a:solidFill>
              <a:schemeClr val="tx2"/>
            </a:solidFill>
          </a:endParaRPr>
        </a:p>
      </dsp:txBody>
      <dsp:txXfrm>
        <a:off x="3617328" y="2286153"/>
        <a:ext cx="1340767" cy="494812"/>
      </dsp:txXfrm>
    </dsp:sp>
    <dsp:sp modelId="{870222EE-1A14-4B6A-B75A-7E6199E2341F}">
      <dsp:nvSpPr>
        <dsp:cNvPr id="0" name=""/>
        <dsp:cNvSpPr/>
      </dsp:nvSpPr>
      <dsp:spPr>
        <a:xfrm rot="11654580">
          <a:off x="2199131" y="2104291"/>
          <a:ext cx="600598" cy="67600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72F89B-A4C8-45BD-9ED5-FD954B63FC0C}">
      <dsp:nvSpPr>
        <dsp:cNvPr id="0" name=""/>
        <dsp:cNvSpPr/>
      </dsp:nvSpPr>
      <dsp:spPr>
        <a:xfrm>
          <a:off x="196385" y="1112098"/>
          <a:ext cx="1565467" cy="11632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Направления к онкологу при подозрении на ЗНО</a:t>
          </a:r>
          <a:endParaRPr lang="ru-RU" sz="1600" b="1" kern="1200" dirty="0"/>
        </a:p>
      </dsp:txBody>
      <dsp:txXfrm>
        <a:off x="230455" y="1146168"/>
        <a:ext cx="1497327" cy="1095091"/>
      </dsp:txXfrm>
    </dsp:sp>
    <dsp:sp modelId="{734C0A54-EC14-4029-B3FD-3FA2C10A5AB2}">
      <dsp:nvSpPr>
        <dsp:cNvPr id="0" name=""/>
        <dsp:cNvSpPr/>
      </dsp:nvSpPr>
      <dsp:spPr>
        <a:xfrm rot="13962567">
          <a:off x="3200979" y="1510534"/>
          <a:ext cx="618177" cy="67600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04FCD7-FD55-4961-8345-C216BD6CF0D7}">
      <dsp:nvSpPr>
        <dsp:cNvPr id="0" name=""/>
        <dsp:cNvSpPr/>
      </dsp:nvSpPr>
      <dsp:spPr>
        <a:xfrm>
          <a:off x="2125198" y="111957"/>
          <a:ext cx="1608055" cy="12754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Проведения обследований при подозрении на ЗНО</a:t>
          </a:r>
          <a:endParaRPr lang="ru-RU" sz="1600" b="1" kern="1200" dirty="0"/>
        </a:p>
      </dsp:txBody>
      <dsp:txXfrm>
        <a:off x="2162555" y="149314"/>
        <a:ext cx="1533341" cy="1200734"/>
      </dsp:txXfrm>
    </dsp:sp>
    <dsp:sp modelId="{40A595B2-4F54-432A-BA7F-9E34F4DF5249}">
      <dsp:nvSpPr>
        <dsp:cNvPr id="0" name=""/>
        <dsp:cNvSpPr/>
      </dsp:nvSpPr>
      <dsp:spPr>
        <a:xfrm rot="18763523">
          <a:off x="4651062" y="1471740"/>
          <a:ext cx="497020" cy="67600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603A86-6B8F-4564-9619-B894EE68576B}">
      <dsp:nvSpPr>
        <dsp:cNvPr id="0" name=""/>
        <dsp:cNvSpPr/>
      </dsp:nvSpPr>
      <dsp:spPr>
        <a:xfrm>
          <a:off x="5054149" y="111970"/>
          <a:ext cx="1610151" cy="14401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Подтверждения диагноза и проведения консилиума</a:t>
          </a:r>
          <a:endParaRPr lang="ru-RU" sz="1600" b="1" kern="1200" dirty="0"/>
        </a:p>
      </dsp:txBody>
      <dsp:txXfrm>
        <a:off x="5096329" y="154150"/>
        <a:ext cx="1525791" cy="1355780"/>
      </dsp:txXfrm>
    </dsp:sp>
    <dsp:sp modelId="{9ECE85D1-5EA9-498A-A252-F1D4E49ABB1F}">
      <dsp:nvSpPr>
        <dsp:cNvPr id="0" name=""/>
        <dsp:cNvSpPr/>
      </dsp:nvSpPr>
      <dsp:spPr>
        <a:xfrm rot="20913488">
          <a:off x="5759735" y="1863958"/>
          <a:ext cx="445527" cy="67600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40ADC9-2CF5-4E96-9FC0-A427E28EF619}">
      <dsp:nvSpPr>
        <dsp:cNvPr id="0" name=""/>
        <dsp:cNvSpPr/>
      </dsp:nvSpPr>
      <dsp:spPr>
        <a:xfrm>
          <a:off x="6840112" y="1397870"/>
          <a:ext cx="1575246" cy="9193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Начала лечения и его циклов</a:t>
          </a:r>
          <a:endParaRPr lang="ru-RU" sz="1600" b="1" kern="1200" dirty="0"/>
        </a:p>
      </dsp:txBody>
      <dsp:txXfrm>
        <a:off x="6867039" y="1424797"/>
        <a:ext cx="1521392" cy="8655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0.67218</cdr:x>
      <cdr:y>0.76923</cdr:y>
    </cdr:from>
    <cdr:to>
      <cdr:x>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74912" y="1440160"/>
          <a:ext cx="91440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0.67218</cdr:x>
      <cdr:y>0.51159</cdr:y>
    </cdr:from>
    <cdr:to>
      <cdr:x>1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04256" y="158417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0.61765</cdr:x>
      <cdr:y>0.73684</cdr:y>
    </cdr:from>
    <cdr:to>
      <cdr:x>0.94698</cdr:x>
      <cdr:y>0.88821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500198" y="1000132"/>
          <a:ext cx="799907" cy="205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65 (56%)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0.26356</cdr:x>
      <cdr:y>0.03226</cdr:y>
    </cdr:from>
    <cdr:to>
      <cdr:x>0.56782</cdr:x>
      <cdr:y>0.16129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792088" y="72008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0.3594</cdr:x>
      <cdr:y>0.09677</cdr:y>
    </cdr:from>
    <cdr:to>
      <cdr:x>0.66366</cdr:x>
      <cdr:y>0.50641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080120" y="21602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0.33346</cdr:x>
      <cdr:y>0.01741</cdr:y>
    </cdr:from>
    <cdr:to>
      <cdr:x>0.61644</cdr:x>
      <cdr:y>0.20116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1143441" y="38945"/>
          <a:ext cx="970364" cy="4109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42 (36%)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0.36</cdr:y>
    </cdr:from>
    <cdr:to>
      <cdr:x>0.31207</cdr:x>
      <cdr:y>0.52001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-71438" y="642942"/>
          <a:ext cx="824868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9 (8%)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0.53937</cdr:x>
      <cdr:y>0.41832</cdr:y>
    </cdr:from>
    <cdr:to>
      <cdr:x>0.61025</cdr:x>
      <cdr:y>0.50792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932040" y="1344782"/>
          <a:ext cx="648113" cy="28804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/>
            <a:t>97,9%</a:t>
          </a:r>
          <a:endParaRPr lang="ru-RU" sz="1200" b="1" dirty="0"/>
        </a:p>
      </cdr:txBody>
    </cdr:sp>
  </cdr:relSizeAnchor>
  <cdr:relSizeAnchor xmlns:cdr="http://schemas.openxmlformats.org/drawingml/2006/chartDrawing">
    <cdr:from>
      <cdr:x>0.79137</cdr:x>
      <cdr:y>0.73191</cdr:y>
    </cdr:from>
    <cdr:to>
      <cdr:x>0.86224</cdr:x>
      <cdr:y>0.79911</cdr:y>
    </cdr:to>
    <cdr:sp macro="" textlink="">
      <cdr:nvSpPr>
        <cdr:cNvPr id="4" name="TextBox 3"/>
        <cdr:cNvSpPr txBox="1"/>
      </cdr:nvSpPr>
      <cdr:spPr>
        <a:xfrm xmlns:a="http://schemas.openxmlformats.org/drawingml/2006/main" rot="10800000" flipV="1">
          <a:off x="7236296" y="2352894"/>
          <a:ext cx="648071" cy="21602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/>
            <a:t>99,1%</a:t>
          </a:r>
          <a:endParaRPr lang="ru-RU" sz="1200" b="1" dirty="0"/>
        </a:p>
      </cdr:txBody>
    </cdr:sp>
  </cdr:relSizeAnchor>
  <cdr:relSizeAnchor xmlns:cdr="http://schemas.openxmlformats.org/drawingml/2006/chartDrawing">
    <cdr:from>
      <cdr:x>0.2795</cdr:x>
      <cdr:y>0.30632</cdr:y>
    </cdr:from>
    <cdr:to>
      <cdr:x>0.35038</cdr:x>
      <cdr:y>0.37352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555776" y="984742"/>
          <a:ext cx="648072" cy="216024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latin typeface="+mj-lt"/>
            </a:rPr>
            <a:t>109,8%</a:t>
          </a:r>
          <a:endParaRPr lang="ru-RU" sz="1200" b="1" dirty="0">
            <a:latin typeface="+mj-lt"/>
          </a:endParaRPr>
        </a:p>
      </cdr:txBody>
    </cdr:sp>
  </cdr:relSizeAnchor>
  <cdr:relSizeAnchor xmlns:cdr="http://schemas.openxmlformats.org/drawingml/2006/chartDrawing">
    <cdr:from>
      <cdr:x>0.75781</cdr:x>
      <cdr:y>0.15556</cdr:y>
    </cdr:from>
    <cdr:to>
      <cdr:x>0.93893</cdr:x>
      <cdr:y>0.26667</cdr:y>
    </cdr:to>
    <cdr:sp macro="" textlink="">
      <cdr:nvSpPr>
        <cdr:cNvPr id="6" name="TextBox 1"/>
        <cdr:cNvSpPr txBox="1"/>
      </cdr:nvSpPr>
      <cdr:spPr>
        <a:xfrm xmlns:a="http://schemas.openxmlformats.org/drawingml/2006/main" rot="10800000" flipV="1">
          <a:off x="6929454" y="500066"/>
          <a:ext cx="1656161" cy="357187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400" dirty="0" smtClean="0"/>
            <a:t>% выполнения</a:t>
          </a:r>
          <a:endParaRPr lang="ru-RU" sz="14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0.38975</cdr:x>
      <cdr:y>0.25272</cdr:y>
    </cdr:from>
    <cdr:to>
      <cdr:x>0.56679</cdr:x>
      <cdr:y>0.32589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75656" y="794368"/>
          <a:ext cx="670305" cy="22999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/>
            <a:t>103,9%</a:t>
          </a:r>
          <a:endParaRPr lang="ru-RU" sz="1200" b="1" dirty="0"/>
        </a:p>
      </cdr:txBody>
    </cdr:sp>
  </cdr:relSizeAnchor>
  <cdr:relSizeAnchor xmlns:cdr="http://schemas.openxmlformats.org/drawingml/2006/chartDrawing">
    <cdr:from>
      <cdr:x>0.77012</cdr:x>
      <cdr:y>0.57345</cdr:y>
    </cdr:from>
    <cdr:to>
      <cdr:x>0.9588</cdr:x>
      <cdr:y>0.66435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915816" y="1802480"/>
          <a:ext cx="714376" cy="285752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latin typeface="+mj-lt"/>
            </a:rPr>
            <a:t>100,0%</a:t>
          </a:r>
          <a:endParaRPr lang="ru-RU" sz="1200" b="1" dirty="0">
            <a:latin typeface="+mj-lt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0.60228</cdr:x>
      <cdr:y>0.27563</cdr:y>
    </cdr:from>
    <cdr:to>
      <cdr:x>0.86147</cdr:x>
      <cdr:y>0.34436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05898" y="866376"/>
          <a:ext cx="648072" cy="21602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/>
            <a:t>100,2%</a:t>
          </a:r>
          <a:endParaRPr lang="ru-RU" sz="12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0.52076</cdr:x>
      <cdr:y>0.27563</cdr:y>
    </cdr:from>
    <cdr:to>
      <cdr:x>0.72484</cdr:x>
      <cdr:y>0.35358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25278" y="866376"/>
          <a:ext cx="597735" cy="24501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/>
            <a:t>97,8%</a:t>
          </a:r>
          <a:endParaRPr lang="ru-RU" sz="12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766AF-AF9B-4339-BEC4-1EB95AEE00D9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2D58E3-1897-44FF-921E-0B227959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392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всем видам медицинской помощи  исполнение составило 100 и более % за исключением вызовов скорой медицинской помощи. Объективной причиной неисполнения вызовов скорой медицинской помощи является сложная транспортная доступность по ряду районов. Объемы медицинской помощи в целом соответствуют федеральным нормативам, за исключением стационарной помощи, по которой имеется на  25% в 2017 году и 23% в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2018 году.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соответствии методическим рекомендациям ФОМС   страховыми медицинскими организациями организован график работы страховых представителей, по информационному сопровождению застрахованных лиц на всех этапах оказания им медицинской помощи, а также по защите прав и законных интересов в сфере ОМС.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BEB1F-D66C-40E0-9CD7-2DE33483964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952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7B223-B7ED-4F34-A46A-79782526973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7738" y="685838"/>
            <a:ext cx="4962525" cy="342918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AE47F0-7FE6-49B0-81E8-581055D3B69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7B223-B7ED-4F34-A46A-79782526973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08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807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981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lang="ru-RU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</a:t>
            </a:r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8077200" cy="56388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828FD173-2CB3-4214-8741-970D8D476901}" type="datetime1">
              <a:rPr/>
              <a:pPr algn="r"/>
              <a:t>6/28/2006</a:t>
            </a:fld>
            <a:endParaRPr kumimoji="0" lang="ru-RU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ru-RU" sz="1000"/>
              <a:pPr algn="r"/>
              <a:t>‹#›</a:t>
            </a:fld>
            <a:endParaRPr kumimoji="0" lang="ru-RU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  <p:extLst>
      <p:ext uri="{BB962C8B-B14F-4D97-AF65-F5344CB8AC3E}">
        <p14:creationId xmlns:p14="http://schemas.microsoft.com/office/powerpoint/2010/main" val="290864799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971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575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333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230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363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917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22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962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7504E-10DF-4D94-B2C0-829DEF3F1540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7F628-B1AC-4069-9430-73D869A4D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268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chart" Target="../charts/chart1.xml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chart" Target="../charts/chart2.xml"/><Relationship Id="rId9" Type="http://schemas.openxmlformats.org/officeDocument/2006/relationships/chart" Target="../charts/char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964C229C019514396E579396B0C64ECC1FDE9AA44697CE53DB40C4D72C0EE788582C28BE7BEFCBC5F5CFE4D89E98E95F407D2532CCB07EACxCS7C" TargetMode="External"/><Relationship Id="rId2" Type="http://schemas.openxmlformats.org/officeDocument/2006/relationships/hyperlink" Target="consultantplus://offline/ref=964C229C019514396E579A8FB7C64ECC18DA9EA24490CE53DB40C4D72C0EE788582C28BE7BEFC8C4FECFE4D89E98E95F407D2532CCB07EACxCS7C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5" Type="http://schemas.openxmlformats.org/officeDocument/2006/relationships/image" Target="../media/image1.png"/><Relationship Id="rId4" Type="http://schemas.openxmlformats.org/officeDocument/2006/relationships/hyperlink" Target="consultantplus://offline/ref=964C229C019514396E579396B0C64ECC1DDA97A7439BCE53DB40C4D72C0EE788582C28BE7BEFCBC2F4CFE4D89E98E95F407D2532CCB07EACxCS7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857232"/>
            <a:ext cx="8358246" cy="3714776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Итоги деятельности 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Территориального фонда обязательного медицинского страхования 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Республики Саха(Якутия) за 2018год 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и задачи на 2019 год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3" y="142852"/>
            <a:ext cx="656430" cy="6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900" y="142852"/>
            <a:ext cx="647346" cy="6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55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88640"/>
            <a:ext cx="7772400" cy="72008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адачи на 2019 год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24744"/>
            <a:ext cx="8643998" cy="5040560"/>
          </a:xfr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pPr marL="342900" lvl="0" indent="-342900" algn="just"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Указа Президента РФ от 7 мая 2018 года №204  «О национальных целях и стратегических задачах развития Российской Федерации на период до 2024 года»,  одной из приоритетных задач которого является борьба с онкологическими заболеваниями, а также профилактические мероприятия, включенные в базовую программу ОМС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обратной связи застрахованных со страховыми представителями по получению консультации и помощи по любым вопросам, связанным с оказанием медицинской помощи по полису обязательного медицинского страхования и индивидуальному информированию пациентов  о необходимости прохождения диспансеризации и профилактических мероприятий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Мониторинг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реализации мероприятий регионального проекта «Создание новой модели медицинской организации, оказывающей первичную медико-санитарную помощь», в части удовлетворенности пациентов качеством оказания медицинской помощи.</a:t>
            </a:r>
          </a:p>
        </p:txBody>
      </p:sp>
    </p:spTree>
    <p:extLst>
      <p:ext uri="{BB962C8B-B14F-4D97-AF65-F5344CB8AC3E}">
        <p14:creationId xmlns:p14="http://schemas.microsoft.com/office/powerpoint/2010/main" val="190836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Карта-схема сети УЗ для эл.паспорта\Barin-Edit\Окончательные слайды\Авиа_доступность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41081" y="642918"/>
            <a:ext cx="327136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142976" y="142852"/>
            <a:ext cx="6876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Система ОМС Республики Саха(Якутия)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5816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Застрахованного населения по ОМС – 969241 человек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214422"/>
            <a:ext cx="4118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Структура застрахованных по ОМС: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2285984" y="1285860"/>
          <a:ext cx="3643338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42910" y="3214686"/>
            <a:ext cx="6122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Территориальный фонд ОМС Республики Саха(Якутия)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3571900"/>
            <a:ext cx="443390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страховые медицинские организации: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14480" y="4000504"/>
            <a:ext cx="32218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дицинские организации: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595635236"/>
              </p:ext>
            </p:extLst>
          </p:nvPr>
        </p:nvGraphicFramePr>
        <p:xfrm>
          <a:off x="1571604" y="4857760"/>
          <a:ext cx="2778428" cy="1680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4" name="Picture 2" descr="Z:\ОБЩИЙ\ОЗПЗ\Пахомова Т.А\эмблема1 ТФОМС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143248"/>
            <a:ext cx="428628" cy="428628"/>
          </a:xfrm>
          <a:prstGeom prst="rect">
            <a:avLst/>
          </a:prstGeom>
          <a:noFill/>
        </p:spPr>
      </p:pic>
      <p:pic>
        <p:nvPicPr>
          <p:cNvPr id="15" name="Picture 7" descr="C:\Users\pahomovat\Desktop\Без назван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3551419"/>
            <a:ext cx="500066" cy="520523"/>
          </a:xfrm>
          <a:prstGeom prst="rect">
            <a:avLst/>
          </a:prstGeom>
          <a:noFill/>
        </p:spPr>
      </p:pic>
      <p:pic>
        <p:nvPicPr>
          <p:cNvPr id="16" name="Picture 8" descr="C:\Users\pahomovat\Desktop\44003_logo (1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7" y="3666806"/>
            <a:ext cx="1100145" cy="366703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202577" y="6500834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республиканские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31403" y="6617856"/>
            <a:ext cx="272233" cy="87101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417155" y="6500834"/>
            <a:ext cx="1614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федеральные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531987" y="6606776"/>
            <a:ext cx="272203" cy="871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846047" y="6500834"/>
            <a:ext cx="1512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частные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16825" y="6628047"/>
            <a:ext cx="272233" cy="87101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3300911548"/>
              </p:ext>
            </p:extLst>
          </p:nvPr>
        </p:nvGraphicFramePr>
        <p:xfrm>
          <a:off x="5214942" y="4929198"/>
          <a:ext cx="2357454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9144000" y="1785926"/>
          <a:ext cx="4429124" cy="200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2143108" y="4357694"/>
            <a:ext cx="15631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2018г. - 116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86380" y="4357694"/>
            <a:ext cx="15787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2019г. - 106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26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079259710"/>
              </p:ext>
            </p:extLst>
          </p:nvPr>
        </p:nvGraphicFramePr>
        <p:xfrm>
          <a:off x="0" y="500042"/>
          <a:ext cx="9144000" cy="3214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Текст 2"/>
          <p:cNvSpPr txBox="1">
            <a:spLocks/>
          </p:cNvSpPr>
          <p:nvPr/>
        </p:nvSpPr>
        <p:spPr>
          <a:xfrm>
            <a:off x="0" y="0"/>
            <a:ext cx="9144000" cy="504056"/>
          </a:xfrm>
          <a:prstGeom prst="rect">
            <a:avLst/>
          </a:prstGeom>
          <a:solidFill>
            <a:schemeClr val="bg1"/>
          </a:solidFill>
        </p:spPr>
        <p:txBody>
          <a:bodyPr vert="horz"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Выполнение объемов медицинской помощи за 2018г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854081307"/>
              </p:ext>
            </p:extLst>
          </p:nvPr>
        </p:nvGraphicFramePr>
        <p:xfrm>
          <a:off x="0" y="3714752"/>
          <a:ext cx="3786182" cy="3143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918358570"/>
              </p:ext>
            </p:extLst>
          </p:nvPr>
        </p:nvGraphicFramePr>
        <p:xfrm>
          <a:off x="3635896" y="3720947"/>
          <a:ext cx="2500330" cy="3143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206047308"/>
              </p:ext>
            </p:extLst>
          </p:nvPr>
        </p:nvGraphicFramePr>
        <p:xfrm>
          <a:off x="6215074" y="3714752"/>
          <a:ext cx="2928926" cy="3143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037832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66064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Институт страховых представителей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6381044"/>
              </p:ext>
            </p:extLst>
          </p:nvPr>
        </p:nvGraphicFramePr>
        <p:xfrm>
          <a:off x="785786" y="785794"/>
          <a:ext cx="7429548" cy="18573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7738"/>
                <a:gridCol w="1237738"/>
                <a:gridCol w="1238518"/>
                <a:gridCol w="1238518"/>
                <a:gridCol w="1238518"/>
                <a:gridCol w="1238518"/>
              </a:tblGrid>
              <a:tr h="309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158115" algn="l"/>
                          <a:tab pos="35115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страховых представителей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158115" algn="l"/>
                          <a:tab pos="35115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Нагрузка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9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158115" algn="l"/>
                          <a:tab pos="35115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Капитал МС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СМС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РС(Я)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158115" algn="l"/>
                          <a:tab pos="35115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РС(Я)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158115" algn="l"/>
                          <a:tab pos="35115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РФ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9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 из них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134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158115" algn="l"/>
                          <a:tab pos="351155" algn="l"/>
                        </a:tabLst>
                      </a:pPr>
                      <a:endParaRPr lang="ru-RU" sz="14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00"/>
                        </a:spcAft>
                        <a:tabLst>
                          <a:tab pos="158115" algn="l"/>
                          <a:tab pos="35115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9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уровня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97,61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42,2</a:t>
                      </a:r>
                      <a:endParaRPr lang="ru-RU" sz="14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9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уровня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102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9,38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35,0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9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уровня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44,36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115,2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3" y="142852"/>
            <a:ext cx="656430" cy="6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900" y="142852"/>
            <a:ext cx="647346" cy="6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665524917"/>
              </p:ext>
            </p:extLst>
          </p:nvPr>
        </p:nvGraphicFramePr>
        <p:xfrm>
          <a:off x="537955" y="2636912"/>
          <a:ext cx="792961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1219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Информирование по диспансеризации</a:t>
            </a:r>
            <a:b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определенных групп взрослого населения </a:t>
            </a:r>
            <a:b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12 месяцев 2018 года.</a:t>
            </a:r>
            <a:endParaRPr lang="ru-RU" sz="2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887941"/>
              </p:ext>
            </p:extLst>
          </p:nvPr>
        </p:nvGraphicFramePr>
        <p:xfrm>
          <a:off x="500034" y="1857364"/>
          <a:ext cx="8286808" cy="3869217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016524"/>
                <a:gridCol w="1473613"/>
                <a:gridCol w="1535450"/>
                <a:gridCol w="1566894"/>
                <a:gridCol w="1694327"/>
              </a:tblGrid>
              <a:tr h="878375"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Годовой </a:t>
                      </a:r>
                      <a:r>
                        <a:rPr lang="ru-RU" sz="14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прошедших </a:t>
                      </a: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диспансеризацию, от числа подлежащих в 2018 году   </a:t>
                      </a:r>
                      <a:r>
                        <a:rPr lang="ru-RU" sz="1400" kern="12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b="1" kern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проинформированных, из числа включенных в списки </a:t>
                      </a: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январь - сентябрь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Эффективность информирования %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3339"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4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этап ДОГВН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102 079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75, 68%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3339"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  </a:t>
                      </a:r>
                      <a:r>
                        <a:rPr lang="ru-RU" sz="14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этап ДОГВН 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15 514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54, 15 %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3339"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ДОГВН </a:t>
                      </a: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en-US" sz="14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</a:t>
                      </a:r>
                      <a:r>
                        <a:rPr lang="en-US" sz="14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2 </a:t>
                      </a:r>
                      <a:r>
                        <a:rPr lang="en-US" sz="1400" kern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29 116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89,50%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6195" algn="ctr" font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46, 10 %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3" y="142852"/>
            <a:ext cx="656430" cy="6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900" y="142852"/>
            <a:ext cx="647346" cy="6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45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3752331"/>
              </p:ext>
            </p:extLst>
          </p:nvPr>
        </p:nvGraphicFramePr>
        <p:xfrm>
          <a:off x="323528" y="1040890"/>
          <a:ext cx="8460848" cy="5036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/>
                <a:gridCol w="1728192"/>
                <a:gridCol w="1728192"/>
                <a:gridCol w="1764104"/>
              </a:tblGrid>
              <a:tr h="5159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2016г.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2017г.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2018г</a:t>
                      </a:r>
                    </a:p>
                  </a:txBody>
                  <a:tcPr anchor="ctr" horzOverflow="overflow"/>
                </a:tc>
              </a:tr>
              <a:tr h="504056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Медико-экономические экспертизы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Выявлено нарушений от общего числа проверенных случаев (%)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8%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8%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67816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Финансовые санкции (руб.)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58 957 518,49</a:t>
                      </a:r>
                      <a:endParaRPr lang="ru-RU" sz="2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65 392 505,00</a:t>
                      </a:r>
                      <a:endParaRPr lang="ru-RU" sz="2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31 988 595,2</a:t>
                      </a:r>
                      <a:endParaRPr lang="ru-RU" sz="2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67816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Экспертизы качества медицинской помощи</a:t>
                      </a: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Выявлено нарушений от общего числа проверенных случаев (%)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16%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14%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Финансовые санкции </a:t>
                      </a:r>
                      <a:r>
                        <a:rPr lang="ru-RU" sz="2000" smtClean="0">
                          <a:latin typeface="Times New Roman" pitchFamily="18" charset="0"/>
                          <a:cs typeface="Times New Roman" pitchFamily="18" charset="0"/>
                        </a:rPr>
                        <a:t>(руб.)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75 011 877,31</a:t>
                      </a:r>
                      <a:endParaRPr lang="ru-RU" sz="2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59 327 928,90</a:t>
                      </a:r>
                      <a:endParaRPr lang="ru-RU" sz="2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58 564 676,00</a:t>
                      </a:r>
                      <a:endParaRPr lang="ru-RU" sz="2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11560" y="132122"/>
            <a:ext cx="7959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экспертиз (МЭЭ, ЭКМП)  по РС (Я)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2016- 2018гг.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G:\TRANS\OUTBOX\ОБЩИЕ\эмблема1 ТФОМ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214290"/>
            <a:ext cx="704102" cy="7041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772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42852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поводов для проведения тематических экспертиз страховыми представителями третьего уровня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916552771"/>
              </p:ext>
            </p:extLst>
          </p:nvPr>
        </p:nvGraphicFramePr>
        <p:xfrm>
          <a:off x="160783" y="1316765"/>
          <a:ext cx="8784976" cy="5296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4643446"/>
            <a:ext cx="84296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Страховой представитель 3 уровня в целях предотвращения прогрессирования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онкозаболевания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должен обеспечить контроль соблюдения прав пациента, страдающего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онкозаболеванием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и/или обеспечить восстановление нарушаемых прав на:</a:t>
            </a:r>
          </a:p>
          <a:p>
            <a:pPr>
              <a:buFont typeface="Wingdings" pitchFamily="2" charset="2"/>
              <a:buChar char="§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соблюдение сроков цикловой химиотерапии и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таргетной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терапии;</a:t>
            </a:r>
          </a:p>
          <a:p>
            <a:pPr>
              <a:buFont typeface="Wingdings" pitchFamily="2" charset="2"/>
              <a:buChar char="§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своевременность госпитализации (10 календарных дней) после установления диагноза;</a:t>
            </a:r>
          </a:p>
          <a:p>
            <a:pPr>
              <a:buFont typeface="Wingdings" pitchFamily="2" charset="2"/>
              <a:buChar char="§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своевременность госпитализации (15 календарных дней) для гистологической верификации;</a:t>
            </a:r>
          </a:p>
          <a:p>
            <a:pPr>
              <a:buFont typeface="Wingdings" pitchFamily="2" charset="2"/>
              <a:buChar char="§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медицинскую помощь в соответствии с клиническими рекомендациями Ассоциации онкологов России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52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2018 год 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поступило 14 071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обращений.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Наиболее часто задаваемые вопросы: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получение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бесплатной медицинской помощи,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вопросы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обеспечения полисами ОМС,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лекарственное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обеспечение,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получение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медицинской помощи за пределами республики,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прикрепление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 медицинской организации,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санаторно-курортное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лечение,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записи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 электронной регистратуре,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бесплатное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лечение на всей территории Российской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Федерации 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др.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Единый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контакт-центр здравоохранения работает круглосуточно. Звонки принимаются в рабочее время с 9 до 18 часов. Обращения, поступившие в нерабочее время, в выходные и праздничные дни, записываются и впоследствии прослушиваются. Специалисты обязательно перезвонят и ответят на все интересующие вопросы.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3" y="142852"/>
            <a:ext cx="656430" cy="6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900" y="142852"/>
            <a:ext cx="647346" cy="6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85786" y="214290"/>
            <a:ext cx="75010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Единый Контакт-центр здравоохранения </a:t>
            </a:r>
          </a:p>
          <a:p>
            <a:pPr lvl="0" algn="ctr"/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Республики Саха (Якутия) </a:t>
            </a:r>
            <a:endParaRPr lang="ru-RU" sz="22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650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5857916" cy="1071570"/>
          </a:xfrm>
          <a:solidFill>
            <a:schemeClr val="accent1">
              <a:lumMod val="75000"/>
            </a:schemeClr>
          </a:solidFill>
        </p:spPr>
        <p:txBody>
          <a:bodyPr anchor="ctr">
            <a:norm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Координационный совет по защите прав застрахованных Республики Саха (Якутия)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357298"/>
            <a:ext cx="4897436" cy="5143535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ФЕДЕРАЛЬНЫЙ ФОНД ОБЯЗАТЕЛЬНОГО МЕДИЦИНСКОГО СТРАХОВАНИЯ</a:t>
            </a: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ПРИКАЗ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от 5 июня 2018 г. N 107</a:t>
            </a: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 ВНЕСЕНИИ ИЗМЕНЕНИЙ В ПОЛОЖЕНИЕ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 КООРДИНАЦИОННОМ СОВЕТЕ ПО ОРГАНИЗАЦИИ ЗАЩИТЫ ПРАВ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ЗАСТРАХОВАННЫХ ПРИ ПРЕДОСТАВЛЕНИИ МЕДИЦИНСКОЙ ПОМОЩИ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 РЕАЛИЗАЦИИ ЗАКОНОДАТЕЛЬСТВА В СФЕРЕ ОБЯЗАТЕЛЬНОГО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МЕДИЦИНСКОГО СТРАХОВАНИЯ, УТВЕРЖДЕННОЕ ПРИКАЗОМ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ФЕДЕРАЛЬНОГО ФОНДА ОБЯЗАТЕЛЬНОГО МЕДИЦИНСКОГО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СТРАХОВАНИЯ ОТ 3 АПРЕЛЯ 2013 Г. N 76</a:t>
            </a:r>
          </a:p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соответствии с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  <a:hlinkClick r:id="rId2"/>
              </a:rPr>
              <a:t>пунктом 6 части 8 статьи 33 Федерального закона от 29 ноября 2010 г. N 326-ФЗ "Об обязательном медицинском страховании в Российской Федерации" (Собрание законодательства Российской Федерации, 2010, N 49, ст. 6422; 2011, N 49, ст. 7047; 2012, N 49, ст. 6758; 2013, N 27, ст. 3477; N 48, ст. 6165; 2016, N 27, ст. 4183, 4219) приказываю: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Внести изменения в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  <a:hlinkClick r:id="rId3"/>
              </a:rPr>
              <a:t>Положение о координационном совете по организации защиты прав застрахованных при предоставлении медицинской помощи и реализации законодательства в сфере обязательного медицинского страхования, утвержденное приказом Федерального фонда обязательного медицинского страхования от 3 апреля 2013 г. N 76 "О координационных советах по организации защиты прав застрахованных при предоставлении медицинской помощи и реализации законодательства в сфере обязательного медицинского страхования", согласно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  <a:hlinkClick r:id="rId4"/>
              </a:rPr>
              <a:t>приложению.</a:t>
            </a:r>
          </a:p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Председатель</a:t>
            </a:r>
          </a:p>
          <a:p>
            <a:pPr algn="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Н.Н.СТАДЧЕНКО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1857364"/>
            <a:ext cx="3714776" cy="2071701"/>
          </a:xfrm>
          <a:solidFill>
            <a:schemeClr val="accent6">
              <a:lumMod val="5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2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2018 год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Ежемесячное рассмотрение результатов контроля по летальным исходам</a:t>
            </a:r>
          </a:p>
          <a:p>
            <a:pPr algn="just">
              <a:buFontTx/>
              <a:buChar char="-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ежемесячное предоставление информации в ФФОМС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3" y="142852"/>
            <a:ext cx="656430" cy="6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G:\TRANS\OUTBOX\ОБЩИЕ\эмблема1 ТФОМС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142852"/>
            <a:ext cx="714380" cy="71438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7158" y="4357694"/>
            <a:ext cx="3643338" cy="212365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2019 год</a:t>
            </a:r>
          </a:p>
          <a:p>
            <a:pPr algn="just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Мониторинг всех случаев летальных исходов при оказании медицинской помощи, в т.ч. результатов экспертиз.</a:t>
            </a:r>
          </a:p>
          <a:p>
            <a:pPr algn="just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Мониторинг всех случаев лечения онкологических заболеваний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17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1127</Words>
  <Application>Microsoft Office PowerPoint</Application>
  <PresentationFormat>Экран (4:3)</PresentationFormat>
  <Paragraphs>223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Итоги деятельности  Территориального фонда обязательного медицинского страхования  Республики Саха(Якутия) за 2018год  и задачи на 2019 год</vt:lpstr>
      <vt:lpstr>Презентация PowerPoint</vt:lpstr>
      <vt:lpstr>Презентация PowerPoint</vt:lpstr>
      <vt:lpstr>Институт страховых представителей</vt:lpstr>
      <vt:lpstr>Информирование по диспансеризации  определенных групп взрослого населения  за 12 месяцев 2018 года.</vt:lpstr>
      <vt:lpstr>Презентация PowerPoint</vt:lpstr>
      <vt:lpstr>Презентация PowerPoint</vt:lpstr>
      <vt:lpstr>Презентация PowerPoint</vt:lpstr>
      <vt:lpstr>Координационный совет по защите прав застрахованных Республики Саха (Якутия)</vt:lpstr>
      <vt:lpstr>Задачи на 2019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деятельности  Территориального фонда обязательного медицинского страхования  Республики Саха(Якутия) за 2018год  и задачи на 2019 год</dc:title>
  <dc:creator>turkebaeva</dc:creator>
  <cp:lastModifiedBy>turkebaeva</cp:lastModifiedBy>
  <cp:revision>5</cp:revision>
  <dcterms:created xsi:type="dcterms:W3CDTF">2019-08-19T01:25:21Z</dcterms:created>
  <dcterms:modified xsi:type="dcterms:W3CDTF">2019-08-19T02:30:21Z</dcterms:modified>
</cp:coreProperties>
</file>