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9" r:id="rId1"/>
  </p:sldMasterIdLst>
  <p:notesMasterIdLst>
    <p:notesMasterId r:id="rId5"/>
  </p:notesMasterIdLst>
  <p:handoutMasterIdLst>
    <p:handoutMasterId r:id="rId6"/>
  </p:handoutMasterIdLst>
  <p:sldIdLst>
    <p:sldId id="481" r:id="rId2"/>
    <p:sldId id="483" r:id="rId3"/>
    <p:sldId id="479" r:id="rId4"/>
  </p:sldIdLst>
  <p:sldSz cx="9144000" cy="5143500" type="screen16x9"/>
  <p:notesSz cx="9926638" cy="6858000"/>
  <p:defaultTextStyle>
    <a:defPPr>
      <a:defRPr lang="ru-RU"/>
    </a:defPPr>
    <a:lvl1pPr marL="0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875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749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624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498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373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246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120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2995" algn="l" defTabSz="6857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искунова Екатерина Юрьевна" initials="ПЕЮ" lastIdx="3" clrIdx="0"/>
  <p:cmAuthor id="1" name="Попкова Мария Александровна" initials="ПМА" lastIdx="1" clrIdx="1"/>
  <p:cmAuthor id="2" name="sselicrem@mail.ru" initials="s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0000"/>
    <a:srgbClr val="FF0000"/>
    <a:srgbClr val="66CCFF"/>
    <a:srgbClr val="FCF2ED"/>
    <a:srgbClr val="FFEFFF"/>
    <a:srgbClr val="F2DCDB"/>
    <a:srgbClr val="E7E7E7"/>
    <a:srgbClr val="FCCCCC"/>
    <a:srgbClr val="D0CECE"/>
    <a:srgbClr val="FD63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882" autoAdjust="0"/>
    <p:restoredTop sz="92123" autoAdjust="0"/>
  </p:normalViewPr>
  <p:slideViewPr>
    <p:cSldViewPr snapToGrid="0">
      <p:cViewPr varScale="1">
        <p:scale>
          <a:sx n="84" d="100"/>
          <a:sy n="84" d="100"/>
        </p:scale>
        <p:origin x="-84" y="-1014"/>
      </p:cViewPr>
      <p:guideLst>
        <p:guide orient="horz" pos="2160"/>
        <p:guide orient="horz" pos="1620"/>
        <p:guide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  <c:spPr>
        <a:noFill/>
        <a:ln w="25400">
          <a:noFill/>
        </a:ln>
        <a:effectLst/>
      </c:spPr>
    </c:sideWall>
    <c:backWall>
      <c:thickness val="0"/>
      <c:spPr>
        <a:noFill/>
        <a:ln w="25400">
          <a:noFill/>
        </a:ln>
        <a:effectLst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Обращений всего</c:v>
                </c:pt>
              </c:strCache>
            </c:strRef>
          </c:tx>
          <c:spPr>
            <a:solidFill>
              <a:srgbClr val="0070C0"/>
            </a:solidFill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B050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C00000"/>
              </a:solidFill>
              <a:effectLst/>
            </c:spPr>
          </c:dPt>
          <c:dLbls>
            <c:dLbl>
              <c:idx val="0"/>
              <c:layout>
                <c:manualLayout>
                  <c:x val="0.1610305958132045"/>
                  <c:y val="-0.1089626364790728"/>
                </c:manualLayout>
              </c:layout>
              <c:showLegendKey val="0"/>
              <c:showVal val="1"/>
              <c:showCatName val="0"/>
              <c:showSerName val="1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Лист1!$A$3</c:f>
              <c:strCache>
                <c:ptCount val="1"/>
                <c:pt idx="0">
                  <c:v>кв 3</c:v>
                </c:pt>
              </c:strCache>
            </c:strRef>
          </c:cat>
          <c:val>
            <c:numRef>
              <c:f>Лист1!$B$3</c:f>
              <c:numCache>
                <c:formatCode>#,##0</c:formatCode>
                <c:ptCount val="1"/>
                <c:pt idx="0">
                  <c:v>3502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25-4DB8-A952-8520A29C6D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one"/>
        <c:axId val="85233152"/>
        <c:axId val="64912128"/>
        <c:axId val="0"/>
      </c:bar3DChart>
      <c:catAx>
        <c:axId val="85233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4912128"/>
        <c:crosses val="autoZero"/>
        <c:auto val="1"/>
        <c:lblAlgn val="ctr"/>
        <c:lblOffset val="100"/>
        <c:tickMarkSkip val="1"/>
        <c:noMultiLvlLbl val="0"/>
      </c:catAx>
      <c:valAx>
        <c:axId val="64912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8523315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b="1"/>
            </a:pPr>
            <a:endParaRPr lang="ru-RU"/>
          </a:p>
        </c:txPr>
      </c:dTable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533024689594131"/>
          <c:y val="9.4206959657265929E-2"/>
          <c:w val="0.59331071340296349"/>
          <c:h val="0.87143425319708856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 w="25400">
              <a:solidFill>
                <a:schemeClr val="accent5">
                  <a:lumMod val="75000"/>
                </a:schemeClr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.33029497657963519"/>
                  <c:y val="7.0171039571278522E-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6125428594785574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8.4893013746589946E-2"/>
                  <c:y val="-2.970574008459793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2.6916460698488676E-2"/>
                  <c:y val="0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9235443307212363E-2"/>
                  <c:y val="5.9411480169196413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8.360750892846272E-2"/>
                  <c:y val="2.971041815390314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2.7239855792872032E-2"/>
                  <c:y val="-2.970340104994533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3.8302378264669069E-2"/>
                  <c:y val="-2.970574008459766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layout>
                <c:manualLayout>
                  <c:x val="2.7707492802191782E-2"/>
                  <c:y val="1.0891978872616624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>
                <c:manualLayout>
                  <c:x val="2.3470433140704322E-2"/>
                  <c:y val="-8.911488121914119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layout>
                <c:manualLayout>
                  <c:x val="0.14587504152701125"/>
                  <c:y val="1.0891978872616624E-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Лист1!$A$2:$A$24</c:f>
              <c:strCache>
                <c:ptCount val="23"/>
                <c:pt idx="0">
                  <c:v>Обращения за разъяснениями, всего,в том числе о (об):</c:v>
                </c:pt>
                <c:pt idx="1">
                  <c:v>выборе (замене) СМО</c:v>
                </c:pt>
                <c:pt idx="2">
                  <c:v>переоформлении полиса ОМС, сдаче полиса ОМС на материальном носителе, о приостановлении действия полиса ОМС</c:v>
                </c:pt>
                <c:pt idx="3">
                  <c:v>превышении сроков оформления полиса ОМС (выписки)</c:v>
                </c:pt>
                <c:pt idx="4">
                  <c:v>выборе медицинской организации</c:v>
                </c:pt>
                <c:pt idx="5">
                  <c:v>выборе врача</c:v>
                </c:pt>
                <c:pt idx="6">
                  <c:v>организации работы медицинской организации</c:v>
                </c:pt>
                <c:pt idx="7">
                  <c:v>невозможности записаться на прием к врачу в медицинскую организацию в случае неотражения полиса ОМС на Едином партале, присвоении единого номера полиса ОМС/отсутствии полиса ОМС в ЕРЗЛ</c:v>
                </c:pt>
                <c:pt idx="8">
                  <c:v>оказании медицинской помощи</c:v>
                </c:pt>
                <c:pt idx="9">
                  <c:v>о сроках ожидания медицинской помощи</c:v>
                </c:pt>
                <c:pt idx="10">
                  <c:v>при онкологических заболеваниях (за исключением медицинской помощи несовершеннолетним)</c:v>
                </c:pt>
                <c:pt idx="11">
                  <c:v>при болезнях системы кровообращения (за исключением медицинской помощи несовершеннолетним)</c:v>
                </c:pt>
                <c:pt idx="12">
                  <c:v>при ХНИЗ (за исключением медицинской помощи несовершеннолетним)</c:v>
                </c:pt>
                <c:pt idx="13">
                  <c:v>при оказании медицинской помощи несовершеннолетним</c:v>
                </c:pt>
                <c:pt idx="14">
                  <c:v>о проведении профилактических мероприятий</c:v>
                </c:pt>
                <c:pt idx="15">
                  <c:v>о проведении профилактических прививок</c:v>
                </c:pt>
                <c:pt idx="16">
                  <c:v>лекарственном обеспечении</c:v>
                </c:pt>
                <c:pt idx="17">
                  <c:v>при оказании медицинской помощи по профилю "онкология"</c:v>
                </c:pt>
                <c:pt idx="18">
                  <c:v>получении медицинской помощи за пределами территории субъекта Российской Федерации, в котором выдан полис ОМС</c:v>
                </c:pt>
                <c:pt idx="19">
                  <c:v>при отказе в оказании медицинской помощи 
по программам ОМС</c:v>
                </c:pt>
                <c:pt idx="20">
                  <c:v>видах, качестве и об условиях предоставления медицинской помощи в рамках программ ОМС</c:v>
                </c:pt>
                <c:pt idx="21">
                  <c:v>порядке направления и порядке оказания медицинской помощи в медицинских организациях, функции и полномочия учредителей в отношении которых осуществляют Правительство Российской Федерации или федеральные органы исполнительной власти</c:v>
                </c:pt>
                <c:pt idx="22">
                  <c:v>другие причины обращений за разъяснениями (консультациями)</c:v>
                </c:pt>
              </c:strCache>
            </c:strRef>
          </c:cat>
          <c:val>
            <c:numRef>
              <c:f>Лист1!$B$2:$B$24</c:f>
              <c:numCache>
                <c:formatCode>General</c:formatCode>
                <c:ptCount val="23"/>
                <c:pt idx="0">
                  <c:v>3502</c:v>
                </c:pt>
                <c:pt idx="1">
                  <c:v>99</c:v>
                </c:pt>
                <c:pt idx="2">
                  <c:v>837</c:v>
                </c:pt>
                <c:pt idx="3">
                  <c:v>1</c:v>
                </c:pt>
                <c:pt idx="4">
                  <c:v>53</c:v>
                </c:pt>
                <c:pt idx="5">
                  <c:v>1</c:v>
                </c:pt>
                <c:pt idx="6">
                  <c:v>138</c:v>
                </c:pt>
                <c:pt idx="7">
                  <c:v>5</c:v>
                </c:pt>
                <c:pt idx="8">
                  <c:v>725</c:v>
                </c:pt>
                <c:pt idx="9">
                  <c:v>6</c:v>
                </c:pt>
                <c:pt idx="10">
                  <c:v>35</c:v>
                </c:pt>
                <c:pt idx="11">
                  <c:v>36</c:v>
                </c:pt>
                <c:pt idx="12">
                  <c:v>15</c:v>
                </c:pt>
                <c:pt idx="13">
                  <c:v>110</c:v>
                </c:pt>
                <c:pt idx="14">
                  <c:v>16</c:v>
                </c:pt>
                <c:pt idx="15">
                  <c:v>9</c:v>
                </c:pt>
                <c:pt idx="16">
                  <c:v>1</c:v>
                </c:pt>
                <c:pt idx="17">
                  <c:v>4</c:v>
                </c:pt>
                <c:pt idx="18">
                  <c:v>36</c:v>
                </c:pt>
                <c:pt idx="19">
                  <c:v>1</c:v>
                </c:pt>
                <c:pt idx="20">
                  <c:v>9</c:v>
                </c:pt>
                <c:pt idx="21">
                  <c:v>1</c:v>
                </c:pt>
                <c:pt idx="22">
                  <c:v>1581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D19-43CD-BADD-9FBF21F5EB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4"/>
        <c:overlap val="100"/>
        <c:axId val="44901376"/>
        <c:axId val="45281216"/>
      </c:barChart>
      <c:catAx>
        <c:axId val="449013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45281216"/>
        <c:crossesAt val="0"/>
        <c:auto val="1"/>
        <c:lblAlgn val="ctr"/>
        <c:lblOffset val="100"/>
        <c:noMultiLvlLbl val="0"/>
      </c:catAx>
      <c:valAx>
        <c:axId val="45281216"/>
        <c:scaling>
          <c:orientation val="minMax"/>
          <c:max val="3000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4901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92043605056614297"/>
          <c:y val="0.3261391217442744"/>
          <c:w val="6.9902113685064729E-2"/>
          <c:h val="0.2732505251993718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9" y="2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1704" y="2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r">
              <a:defRPr sz="1200"/>
            </a:lvl1pPr>
          </a:lstStyle>
          <a:p>
            <a:fld id="{9A6BD5B6-AB39-4ABA-B270-D90AA6225D24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9" y="6513999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1704" y="6513999"/>
            <a:ext cx="4302625" cy="342900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r">
              <a:defRPr sz="1200"/>
            </a:lvl1pPr>
          </a:lstStyle>
          <a:p>
            <a:fld id="{1D57870A-53D1-4D56-8F91-B54C2FCD88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17623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7" y="10"/>
            <a:ext cx="4301543" cy="344092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808" y="10"/>
            <a:ext cx="4301543" cy="344092"/>
          </a:xfrm>
          <a:prstGeom prst="rect">
            <a:avLst/>
          </a:prstGeom>
        </p:spPr>
        <p:txBody>
          <a:bodyPr vert="horz" lIns="91743" tIns="45872" rIns="91743" bIns="45872" rtlCol="0"/>
          <a:lstStyle>
            <a:lvl1pPr algn="r">
              <a:defRPr sz="1200"/>
            </a:lvl1pPr>
          </a:lstStyle>
          <a:p>
            <a:fld id="{DBCDA7AC-1A6B-4E3F-AC59-7F9D5B17651B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05125" y="857250"/>
            <a:ext cx="4116388" cy="2316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43" tIns="45872" rIns="91743" bIns="4587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71" y="3300424"/>
            <a:ext cx="7941309" cy="2700338"/>
          </a:xfrm>
          <a:prstGeom prst="rect">
            <a:avLst/>
          </a:prstGeom>
        </p:spPr>
        <p:txBody>
          <a:bodyPr vert="horz" lIns="91743" tIns="45872" rIns="91743" bIns="45872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7" y="6513915"/>
            <a:ext cx="4301543" cy="344091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808" y="6513915"/>
            <a:ext cx="4301543" cy="344091"/>
          </a:xfrm>
          <a:prstGeom prst="rect">
            <a:avLst/>
          </a:prstGeom>
        </p:spPr>
        <p:txBody>
          <a:bodyPr vert="horz" lIns="91743" tIns="45872" rIns="91743" bIns="45872" rtlCol="0" anchor="b"/>
          <a:lstStyle>
            <a:lvl1pPr algn="r">
              <a:defRPr sz="1200"/>
            </a:lvl1pPr>
          </a:lstStyle>
          <a:p>
            <a:fld id="{1765A753-26F7-494C-A1D3-E9ABB709EA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94807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875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749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624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498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373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246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120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2995" algn="l" defTabSz="685749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5A753-26F7-494C-A1D3-E9ABB709EA1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9046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65A753-26F7-494C-A1D3-E9ABB709EA14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952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548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663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47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508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7575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97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42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044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029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102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37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8FAA6-0F60-4C93-B1D9-00B9A304D267}" type="datetimeFigureOut">
              <a:rPr lang="ru-RU" smtClean="0"/>
              <a:pPr/>
              <a:t>03.02.2026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F3CCE-C73C-4C9C-AF6F-783F6A01D2D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324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image" Target="../media/image37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7129148"/>
              </p:ext>
            </p:extLst>
          </p:nvPr>
        </p:nvGraphicFramePr>
        <p:xfrm>
          <a:off x="628650" y="1369219"/>
          <a:ext cx="7886700" cy="3263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213884" y="447142"/>
            <a:ext cx="495777" cy="4957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275882" y="447143"/>
            <a:ext cx="4572000" cy="715581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defTabSz="685800"/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Количество обращений в Единый Контакт-центр здравоохранения РС (Я) за 3 кв. </a:t>
            </a:r>
            <a:r>
              <a:rPr lang="en-US" sz="1350" dirty="0" smtClean="0">
                <a:solidFill>
                  <a:prstClr val="black"/>
                </a:solidFill>
                <a:latin typeface="Calibri"/>
              </a:rPr>
              <a:t>202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5 года</a:t>
            </a:r>
            <a:endParaRPr lang="ru-RU" sz="900" dirty="0" smtClean="0">
              <a:solidFill>
                <a:prstClr val="black"/>
              </a:solidFill>
              <a:latin typeface="Calibri"/>
            </a:endParaRPr>
          </a:p>
          <a:p>
            <a:pPr algn="r" defTabSz="685800"/>
            <a:endParaRPr lang="ru-RU" sz="1350" dirty="0">
              <a:solidFill>
                <a:prstClr val="black"/>
              </a:solidFill>
              <a:latin typeface="Calibri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332412" y="1006079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969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168192" y="56434"/>
            <a:ext cx="495777" cy="49577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770094" y="102476"/>
            <a:ext cx="5034757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По темам обращений в Единый Контакт-центр</a:t>
            </a:r>
            <a:r>
              <a:rPr lang="ru-RU" sz="1350" dirty="0">
                <a:solidFill>
                  <a:prstClr val="black"/>
                </a:solidFill>
                <a:latin typeface="Calibri"/>
              </a:rPr>
              <a:t> </a:t>
            </a:r>
            <a:r>
              <a:rPr kumimoji="0" lang="ru-RU" sz="13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Здравоохранения РС (Я) за 3</a:t>
            </a:r>
            <a:r>
              <a:rPr lang="ru-RU" sz="1350" dirty="0" smtClean="0">
                <a:solidFill>
                  <a:prstClr val="black"/>
                </a:solidFill>
                <a:latin typeface="Calibri"/>
              </a:rPr>
              <a:t> квартал     (июль-сентябрь )202</a:t>
            </a:r>
            <a:r>
              <a:rPr lang="en-US" sz="1350" dirty="0" smtClean="0">
                <a:solidFill>
                  <a:prstClr val="black"/>
                </a:solidFill>
                <a:latin typeface="Calibri"/>
              </a:rPr>
              <a:t>5</a:t>
            </a:r>
            <a:endParaRPr kumimoji="0" lang="ru-RU" sz="13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461504" y="578881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3164369"/>
              </p:ext>
            </p:extLst>
          </p:nvPr>
        </p:nvGraphicFramePr>
        <p:xfrm>
          <a:off x="530579" y="713261"/>
          <a:ext cx="8048978" cy="4275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4879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7DEA2F-08D9-4968-A748-6EC47361DFC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935305" y="102477"/>
            <a:ext cx="481604" cy="44396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40858" y="102477"/>
            <a:ext cx="514328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600" noProof="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Обработано обращений с июля  по сентябрь 2025 года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xmlns="" id="{00E0115A-ACE8-4CF6-84CE-C3D4D2942F54}"/>
              </a:ext>
            </a:extLst>
          </p:cNvPr>
          <p:cNvCxnSpPr>
            <a:cxnSpLocks/>
          </p:cNvCxnSpPr>
          <p:nvPr/>
        </p:nvCxnSpPr>
        <p:spPr>
          <a:xfrm>
            <a:off x="1381705" y="849814"/>
            <a:ext cx="6706688" cy="0"/>
          </a:xfrm>
          <a:prstGeom prst="line">
            <a:avLst/>
          </a:prstGeom>
          <a:ln w="38100">
            <a:gradFill flip="none" rotWithShape="1">
              <a:gsLst>
                <a:gs pos="9000">
                  <a:schemeClr val="accent1">
                    <a:lumMod val="5000"/>
                    <a:lumOff val="95000"/>
                  </a:schemeClr>
                </a:gs>
                <a:gs pos="85000">
                  <a:srgbClr val="1A4DA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7894724"/>
              </p:ext>
            </p:extLst>
          </p:nvPr>
        </p:nvGraphicFramePr>
        <p:xfrm>
          <a:off x="442496" y="1349375"/>
          <a:ext cx="7886700" cy="3061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xmlns="" val="285744675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83803318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xmlns="" val="979989461"/>
                    </a:ext>
                  </a:extLst>
                </a:gridCol>
              </a:tblGrid>
              <a:tr h="80735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Обработано  обращений</a:t>
                      </a:r>
                    </a:p>
                    <a:p>
                      <a:pPr algn="ctr"/>
                      <a:r>
                        <a:rPr lang="ru-RU" dirty="0" smtClean="0"/>
                        <a:t>всего (3 502)</a:t>
                      </a:r>
                      <a:r>
                        <a:rPr lang="en-US" dirty="0" smtClean="0"/>
                        <a:t>,</a:t>
                      </a:r>
                      <a:r>
                        <a:rPr lang="ru-RU" dirty="0" smtClean="0"/>
                        <a:t> из них: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Количество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%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28436999"/>
                  </a:ext>
                </a:extLst>
              </a:tr>
              <a:tr h="5537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Операторами 1го уровня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2 794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79,9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51357037"/>
                  </a:ext>
                </a:extLst>
              </a:tr>
              <a:tr h="5537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АО СМСК</a:t>
                      </a:r>
                      <a:r>
                        <a:rPr lang="ru-RU" baseline="0" dirty="0" smtClean="0"/>
                        <a:t> «</a:t>
                      </a:r>
                      <a:r>
                        <a:rPr lang="ru-RU" baseline="0" dirty="0" err="1" smtClean="0"/>
                        <a:t>Сахамедстрах</a:t>
                      </a:r>
                      <a:r>
                        <a:rPr lang="ru-RU" baseline="0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593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15304024"/>
                  </a:ext>
                </a:extLst>
              </a:tr>
              <a:tr h="553739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ООО «Капитал МС»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2,4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99455087"/>
                  </a:ext>
                </a:extLst>
              </a:tr>
              <a:tr h="592686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ТФОМС РС (Я)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0,7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3529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9220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18192</TotalTime>
  <Words>101</Words>
  <Application>Microsoft Office PowerPoint</Application>
  <PresentationFormat>Экран (16:9)</PresentationFormat>
  <Paragraphs>32</Paragraphs>
  <Slides>3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1_Тема Office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Алексеев Владимир Геннадьевич</dc:creator>
  <cp:lastModifiedBy>semenovag</cp:lastModifiedBy>
  <cp:revision>1016</cp:revision>
  <cp:lastPrinted>2022-04-05T07:18:39Z</cp:lastPrinted>
  <dcterms:created xsi:type="dcterms:W3CDTF">2019-01-18T08:16:29Z</dcterms:created>
  <dcterms:modified xsi:type="dcterms:W3CDTF">2026-02-03T01:47:16Z</dcterms:modified>
</cp:coreProperties>
</file>