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9" r:id="rId2"/>
  </p:sldMasterIdLst>
  <p:notesMasterIdLst>
    <p:notesMasterId r:id="rId9"/>
  </p:notesMasterIdLst>
  <p:handoutMasterIdLst>
    <p:handoutMasterId r:id="rId10"/>
  </p:handoutMasterIdLst>
  <p:sldIdLst>
    <p:sldId id="490" r:id="rId3"/>
    <p:sldId id="493" r:id="rId4"/>
    <p:sldId id="479" r:id="rId5"/>
    <p:sldId id="472" r:id="rId6"/>
    <p:sldId id="492" r:id="rId7"/>
    <p:sldId id="489" r:id="rId8"/>
  </p:sldIdLst>
  <p:sldSz cx="9144000" cy="5143500" type="screen16x9"/>
  <p:notesSz cx="9940925" cy="6808788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3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CCFF"/>
    <a:srgbClr val="FCF2ED"/>
    <a:srgbClr val="FFEFFF"/>
    <a:srgbClr val="C00000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882" autoAdjust="0"/>
    <p:restoredTop sz="92123" autoAdjust="0"/>
  </p:normalViewPr>
  <p:slideViewPr>
    <p:cSldViewPr snapToGrid="0">
      <p:cViewPr varScale="1">
        <p:scale>
          <a:sx n="88" d="100"/>
          <a:sy n="88" d="100"/>
        </p:scale>
        <p:origin x="-108" y="-1170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1 квартал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Лист1!$A$3:$A$6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Лист1!$B$3:$B$6</c:f>
              <c:numCache>
                <c:formatCode>#,##0</c:formatCode>
                <c:ptCount val="4"/>
                <c:pt idx="0">
                  <c:v>26361</c:v>
                </c:pt>
                <c:pt idx="1">
                  <c:v>3676</c:v>
                </c:pt>
                <c:pt idx="2">
                  <c:v>2861</c:v>
                </c:pt>
                <c:pt idx="3">
                  <c:v>2951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2 квартал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Лист1!$A$3:$A$6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Лист1!$C$3:$C$6</c:f>
              <c:numCache>
                <c:formatCode>General</c:formatCode>
                <c:ptCount val="4"/>
                <c:pt idx="0" formatCode="#,##0">
                  <c:v>4424</c:v>
                </c:pt>
                <c:pt idx="1">
                  <c:v>3180</c:v>
                </c:pt>
                <c:pt idx="2">
                  <c:v>2606</c:v>
                </c:pt>
                <c:pt idx="3">
                  <c:v>2988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03-4261-9913-BFA87BC59D7B}"/>
            </c:ext>
          </c:extLst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3 квартал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7834523705873601E-2"/>
                  <c:y val="3.89152273139542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Лист1!$A$3:$A$6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Лист1!$D$3:$D$6</c:f>
              <c:numCache>
                <c:formatCode>#,##0</c:formatCode>
                <c:ptCount val="4"/>
                <c:pt idx="0">
                  <c:v>3557</c:v>
                </c:pt>
                <c:pt idx="1">
                  <c:v>3717</c:v>
                </c:pt>
                <c:pt idx="2">
                  <c:v>2426</c:v>
                </c:pt>
                <c:pt idx="3">
                  <c:v>3502</c:v>
                </c:pt>
              </c:numCache>
            </c:numRef>
          </c:val>
        </c:ser>
        <c:ser>
          <c:idx val="3"/>
          <c:order val="3"/>
          <c:tx>
            <c:strRef>
              <c:f>Лист1!$E$2</c:f>
              <c:strCache>
                <c:ptCount val="1"/>
                <c:pt idx="0">
                  <c:v>4 квартал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Лист1!$A$3:$A$6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Лист1!$E$3:$E$6</c:f>
              <c:numCache>
                <c:formatCode>General</c:formatCode>
                <c:ptCount val="4"/>
                <c:pt idx="0">
                  <c:v>3805</c:v>
                </c:pt>
                <c:pt idx="1">
                  <c:v>2826</c:v>
                </c:pt>
                <c:pt idx="2">
                  <c:v>1483</c:v>
                </c:pt>
                <c:pt idx="3">
                  <c:v>3146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652864"/>
        <c:axId val="98415680"/>
      </c:barChart>
      <c:catAx>
        <c:axId val="5565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8415680"/>
        <c:crosses val="autoZero"/>
        <c:auto val="1"/>
        <c:lblAlgn val="ctr"/>
        <c:lblOffset val="100"/>
        <c:noMultiLvlLbl val="0"/>
      </c:catAx>
      <c:valAx>
        <c:axId val="9841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6528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</c:v>
                </c:pt>
              </c:strCache>
            </c:strRef>
          </c:tx>
          <c:spPr>
            <a:solidFill>
              <a:schemeClr val="accent1"/>
            </a:solid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Лист1!$A$3:$A$5</c:f>
              <c:strCache>
                <c:ptCount val="3"/>
                <c:pt idx="0">
                  <c:v>2023 г</c:v>
                </c:pt>
                <c:pt idx="1">
                  <c:v>2024 г</c:v>
                </c:pt>
                <c:pt idx="2">
                  <c:v>2025 г</c:v>
                </c:pt>
              </c:strCache>
            </c:strRef>
          </c:cat>
          <c:val>
            <c:numRef>
              <c:f>Лист1!$B$3:$B$5</c:f>
              <c:numCache>
                <c:formatCode>#,##0</c:formatCode>
                <c:ptCount val="3"/>
                <c:pt idx="0">
                  <c:v>13399</c:v>
                </c:pt>
                <c:pt idx="1">
                  <c:v>9374</c:v>
                </c:pt>
                <c:pt idx="2">
                  <c:v>12587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702336"/>
        <c:axId val="152072128"/>
      </c:barChart>
      <c:catAx>
        <c:axId val="9070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2072128"/>
        <c:crosses val="autoZero"/>
        <c:auto val="1"/>
        <c:lblAlgn val="ctr"/>
        <c:lblOffset val="100"/>
        <c:noMultiLvlLbl val="0"/>
      </c:catAx>
      <c:valAx>
        <c:axId val="15207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7023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134405074365761"/>
          <c:y val="8.7007878804322966E-2"/>
          <c:w val="0.59331071340296337"/>
          <c:h val="0.8714342531970887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6.3209947399178915E-2"/>
                  <c:y val="-3.8398526249985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397-4A1C-9050-378118FFCA6A}"/>
                </c:ext>
              </c:extLst>
            </c:dLbl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Всего</c:v>
                </c:pt>
                <c:pt idx="1">
                  <c:v>выборе (замене) СМО</c:v>
                </c:pt>
                <c:pt idx="2">
                  <c:v>обеспечении выдачи полисов ОМС</c:v>
                </c:pt>
                <c:pt idx="3">
                  <c:v>выборе медицинской организации</c:v>
                </c:pt>
                <c:pt idx="4">
                  <c:v>выборе врача</c:v>
                </c:pt>
                <c:pt idx="5">
                  <c:v>организации работы медицинской организации</c:v>
                </c:pt>
                <c:pt idx="6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7">
                  <c:v>оказании медицинской помощи</c:v>
                </c:pt>
                <c:pt idx="8">
                  <c:v>сроках ожидания МП</c:v>
                </c:pt>
                <c:pt idx="9">
                  <c:v>проведении ЭКО</c:v>
                </c:pt>
                <c:pt idx="10">
                  <c:v>при онкологических заболеваниях</c:v>
                </c:pt>
                <c:pt idx="11">
                  <c:v>при болезнях системы кровообращения </c:v>
                </c:pt>
                <c:pt idx="12">
                  <c:v>при ХНИЗ (за исключением медицинской помощи несоверш)</c:v>
                </c:pt>
                <c:pt idx="13">
                  <c:v>при оказании МП несовершеннолетним</c:v>
                </c:pt>
                <c:pt idx="14">
                  <c:v>о проведении профилактических мероприятий</c:v>
                </c:pt>
                <c:pt idx="15">
                  <c:v>о проведении профилактических прививок</c:v>
                </c:pt>
                <c:pt idx="16">
                  <c:v>лекарственном обеспечении</c:v>
                </c:pt>
                <c:pt idx="17">
                  <c:v>при оказании МП по профилю "онкология"</c:v>
                </c:pt>
                <c:pt idx="18">
                  <c:v>получении МП по ОМС вне территории страхования</c:v>
                </c:pt>
                <c:pt idx="19">
                  <c:v>взимании денежных средств за МП</c:v>
                </c:pt>
                <c:pt idx="20">
                  <c:v>лекарственные препараты и расходные материалы</c:v>
                </c:pt>
                <c:pt idx="21">
                  <c:v>видах, качестве и об условиях предоставления МП  в ОМС</c:v>
                </c:pt>
                <c:pt idx="22">
                  <c:v>Другие причины обращений за разъяснениями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13399</c:v>
                </c:pt>
                <c:pt idx="1">
                  <c:v>158</c:v>
                </c:pt>
                <c:pt idx="2">
                  <c:v>3174</c:v>
                </c:pt>
                <c:pt idx="3">
                  <c:v>318</c:v>
                </c:pt>
                <c:pt idx="4">
                  <c:v>7</c:v>
                </c:pt>
                <c:pt idx="5">
                  <c:v>1145</c:v>
                </c:pt>
                <c:pt idx="7">
                  <c:v>2905</c:v>
                </c:pt>
                <c:pt idx="8">
                  <c:v>33</c:v>
                </c:pt>
                <c:pt idx="9">
                  <c:v>8</c:v>
                </c:pt>
                <c:pt idx="10">
                  <c:v>151</c:v>
                </c:pt>
                <c:pt idx="11">
                  <c:v>328</c:v>
                </c:pt>
                <c:pt idx="13">
                  <c:v>355</c:v>
                </c:pt>
                <c:pt idx="14">
                  <c:v>131</c:v>
                </c:pt>
                <c:pt idx="15">
                  <c:v>41</c:v>
                </c:pt>
                <c:pt idx="16">
                  <c:v>203</c:v>
                </c:pt>
                <c:pt idx="17">
                  <c:v>26</c:v>
                </c:pt>
                <c:pt idx="18">
                  <c:v>163</c:v>
                </c:pt>
                <c:pt idx="19">
                  <c:v>33</c:v>
                </c:pt>
                <c:pt idx="20">
                  <c:v>26</c:v>
                </c:pt>
                <c:pt idx="22">
                  <c:v>5163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0000"/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9.3492963718309324E-3"/>
                  <c:y val="-3.8399475586506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397-4A1C-9050-378118FFCA6A}"/>
                </c:ext>
              </c:extLst>
            </c:dLbl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Всего</c:v>
                </c:pt>
                <c:pt idx="1">
                  <c:v>выборе (замене) СМО</c:v>
                </c:pt>
                <c:pt idx="2">
                  <c:v>обеспечении выдачи полисов ОМС</c:v>
                </c:pt>
                <c:pt idx="3">
                  <c:v>выборе медицинской организации</c:v>
                </c:pt>
                <c:pt idx="4">
                  <c:v>выборе врача</c:v>
                </c:pt>
                <c:pt idx="5">
                  <c:v>организации работы медицинской организации</c:v>
                </c:pt>
                <c:pt idx="6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7">
                  <c:v>оказании медицинской помощи</c:v>
                </c:pt>
                <c:pt idx="8">
                  <c:v>сроках ожидания МП</c:v>
                </c:pt>
                <c:pt idx="9">
                  <c:v>проведении ЭКО</c:v>
                </c:pt>
                <c:pt idx="10">
                  <c:v>при онкологических заболеваниях</c:v>
                </c:pt>
                <c:pt idx="11">
                  <c:v>при болезнях системы кровообращения </c:v>
                </c:pt>
                <c:pt idx="12">
                  <c:v>при ХНИЗ (за исключением медицинской помощи несоверш)</c:v>
                </c:pt>
                <c:pt idx="13">
                  <c:v>при оказании МП несовершеннолетним</c:v>
                </c:pt>
                <c:pt idx="14">
                  <c:v>о проведении профилактических мероприятий</c:v>
                </c:pt>
                <c:pt idx="15">
                  <c:v>о проведении профилактических прививок</c:v>
                </c:pt>
                <c:pt idx="16">
                  <c:v>лекарственном обеспечении</c:v>
                </c:pt>
                <c:pt idx="17">
                  <c:v>при оказании МП по профилю "онкология"</c:v>
                </c:pt>
                <c:pt idx="18">
                  <c:v>получении МП по ОМС вне территории страхования</c:v>
                </c:pt>
                <c:pt idx="19">
                  <c:v>взимании денежных средств за МП</c:v>
                </c:pt>
                <c:pt idx="20">
                  <c:v>лекарственные препараты и расходные материалы</c:v>
                </c:pt>
                <c:pt idx="21">
                  <c:v>видах, качестве и об условиях предоставления МП  в ОМС</c:v>
                </c:pt>
                <c:pt idx="22">
                  <c:v>Другие причины обращений за разъяснениями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0" formatCode="#,##0">
                  <c:v>9374</c:v>
                </c:pt>
                <c:pt idx="1">
                  <c:v>302</c:v>
                </c:pt>
                <c:pt idx="2" formatCode="#,##0">
                  <c:v>2456</c:v>
                </c:pt>
                <c:pt idx="3">
                  <c:v>199</c:v>
                </c:pt>
                <c:pt idx="4">
                  <c:v>3</c:v>
                </c:pt>
                <c:pt idx="5">
                  <c:v>524</c:v>
                </c:pt>
                <c:pt idx="6">
                  <c:v>14</c:v>
                </c:pt>
                <c:pt idx="7">
                  <c:v>2122</c:v>
                </c:pt>
                <c:pt idx="8">
                  <c:v>18</c:v>
                </c:pt>
                <c:pt idx="9">
                  <c:v>7</c:v>
                </c:pt>
                <c:pt idx="10">
                  <c:v>107</c:v>
                </c:pt>
                <c:pt idx="11">
                  <c:v>94</c:v>
                </c:pt>
                <c:pt idx="12">
                  <c:v>35</c:v>
                </c:pt>
                <c:pt idx="13">
                  <c:v>311</c:v>
                </c:pt>
                <c:pt idx="14">
                  <c:v>56</c:v>
                </c:pt>
                <c:pt idx="15">
                  <c:v>44</c:v>
                </c:pt>
                <c:pt idx="16">
                  <c:v>250</c:v>
                </c:pt>
                <c:pt idx="17">
                  <c:v>24</c:v>
                </c:pt>
                <c:pt idx="18">
                  <c:v>109</c:v>
                </c:pt>
                <c:pt idx="19">
                  <c:v>11</c:v>
                </c:pt>
                <c:pt idx="20">
                  <c:v>29</c:v>
                </c:pt>
                <c:pt idx="21">
                  <c:v>379</c:v>
                </c:pt>
                <c:pt idx="22">
                  <c:v>3085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D19-43CD-BADD-9FBF21F5EB8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6380223298529815E-2"/>
                  <c:y val="-4.21977710053165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43012434492372E-3"/>
                  <c:y val="-2.71258670705777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651657019572388E-2"/>
                  <c:y val="5.5258658282253941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70774866003108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320131892707079E-2"/>
                  <c:y val="3.01414345281762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mtClean="0"/>
                      <a:t>    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4.9390492855059781E-2"/>
                      <c:h val="4.9014471139587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397-4A1C-9050-378118FFCA6A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7.7903298315610279E-3"/>
                  <c:y val="3.014143452817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5.3796150460108112E-2"/>
                  <c:y val="3.014143452817731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8.3363940677976412E-3"/>
                  <c:y val="5.12406760320297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Всего</c:v>
                </c:pt>
                <c:pt idx="1">
                  <c:v>выборе (замене) СМО</c:v>
                </c:pt>
                <c:pt idx="2">
                  <c:v>обеспечении выдачи полисов ОМС</c:v>
                </c:pt>
                <c:pt idx="3">
                  <c:v>выборе медицинской организации</c:v>
                </c:pt>
                <c:pt idx="4">
                  <c:v>выборе врача</c:v>
                </c:pt>
                <c:pt idx="5">
                  <c:v>организации работы медицинской организации</c:v>
                </c:pt>
                <c:pt idx="6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7">
                  <c:v>оказании медицинской помощи</c:v>
                </c:pt>
                <c:pt idx="8">
                  <c:v>сроках ожидания МП</c:v>
                </c:pt>
                <c:pt idx="9">
                  <c:v>проведении ЭКО</c:v>
                </c:pt>
                <c:pt idx="10">
                  <c:v>при онкологических заболеваниях</c:v>
                </c:pt>
                <c:pt idx="11">
                  <c:v>при болезнях системы кровообращения </c:v>
                </c:pt>
                <c:pt idx="12">
                  <c:v>при ХНИЗ (за исключением медицинской помощи несоверш)</c:v>
                </c:pt>
                <c:pt idx="13">
                  <c:v>при оказании МП несовершеннолетним</c:v>
                </c:pt>
                <c:pt idx="14">
                  <c:v>о проведении профилактических мероприятий</c:v>
                </c:pt>
                <c:pt idx="15">
                  <c:v>о проведении профилактических прививок</c:v>
                </c:pt>
                <c:pt idx="16">
                  <c:v>лекарственном обеспечении</c:v>
                </c:pt>
                <c:pt idx="17">
                  <c:v>при оказании МП по профилю "онкология"</c:v>
                </c:pt>
                <c:pt idx="18">
                  <c:v>получении МП по ОМС вне территории страхования</c:v>
                </c:pt>
                <c:pt idx="19">
                  <c:v>взимании денежных средств за МП</c:v>
                </c:pt>
                <c:pt idx="20">
                  <c:v>лекарственные препараты и расходные материалы</c:v>
                </c:pt>
                <c:pt idx="21">
                  <c:v>видах, качестве и об условиях предоставления МП  в ОМС</c:v>
                </c:pt>
                <c:pt idx="22">
                  <c:v>Другие причины обращений за разъяснениями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  <c:pt idx="0" formatCode="#,##0">
                  <c:v>12587</c:v>
                </c:pt>
                <c:pt idx="1">
                  <c:v>379</c:v>
                </c:pt>
                <c:pt idx="2" formatCode="#,##0">
                  <c:v>3197</c:v>
                </c:pt>
                <c:pt idx="3">
                  <c:v>205</c:v>
                </c:pt>
                <c:pt idx="4">
                  <c:v>8</c:v>
                </c:pt>
                <c:pt idx="5">
                  <c:v>581</c:v>
                </c:pt>
                <c:pt idx="6">
                  <c:v>13</c:v>
                </c:pt>
                <c:pt idx="7">
                  <c:v>2476</c:v>
                </c:pt>
                <c:pt idx="8">
                  <c:v>26</c:v>
                </c:pt>
                <c:pt idx="9">
                  <c:v>8</c:v>
                </c:pt>
                <c:pt idx="10">
                  <c:v>122</c:v>
                </c:pt>
                <c:pt idx="11">
                  <c:v>150</c:v>
                </c:pt>
                <c:pt idx="12">
                  <c:v>55</c:v>
                </c:pt>
                <c:pt idx="13">
                  <c:v>385</c:v>
                </c:pt>
                <c:pt idx="14">
                  <c:v>102</c:v>
                </c:pt>
                <c:pt idx="15">
                  <c:v>47</c:v>
                </c:pt>
                <c:pt idx="16">
                  <c:v>12</c:v>
                </c:pt>
                <c:pt idx="17">
                  <c:v>8</c:v>
                </c:pt>
                <c:pt idx="18">
                  <c:v>131</c:v>
                </c:pt>
                <c:pt idx="19">
                  <c:v>8</c:v>
                </c:pt>
                <c:pt idx="20">
                  <c:v>2</c:v>
                </c:pt>
                <c:pt idx="21">
                  <c:v>35</c:v>
                </c:pt>
                <c:pt idx="22">
                  <c:v>5410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106600448"/>
        <c:axId val="98417408"/>
      </c:barChart>
      <c:catAx>
        <c:axId val="106600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8417408"/>
        <c:crossesAt val="0"/>
        <c:auto val="1"/>
        <c:lblAlgn val="ctr"/>
        <c:lblOffset val="100"/>
        <c:noMultiLvlLbl val="0"/>
      </c:catAx>
      <c:valAx>
        <c:axId val="98417408"/>
        <c:scaling>
          <c:orientation val="minMax"/>
          <c:max val="400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60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5"/>
          <c:w val="6.7092394750286666E-2"/>
          <c:h val="0.185043725253466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151774506447566"/>
          <c:y val="0"/>
          <c:w val="0.56428823208693113"/>
          <c:h val="0.893673535672598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Ямало-Ненецкий автономный округ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Чувашская Республика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Тверская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Тамбовская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Республика Мордовия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Республика Коми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Республика Ингушетия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Пензенская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Новгородская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Ленинградская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Кировская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Карачаево-Черкесская республика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Лист1!$M$2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Камчатский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Лист1!$N$2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3"/>
          <c:order val="13"/>
          <c:tx>
            <c:strRef>
              <c:f>Лист1!$O$1</c:f>
              <c:strCache>
                <c:ptCount val="1"/>
                <c:pt idx="0">
                  <c:v>Ивановская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Лист1!$O$2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4"/>
          <c:order val="14"/>
          <c:tx>
            <c:strRef>
              <c:f>Лист1!$P$1</c:f>
              <c:strCache>
                <c:ptCount val="1"/>
                <c:pt idx="0">
                  <c:v>Республика Тыва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Лист1!$P$2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5"/>
          <c:order val="15"/>
          <c:tx>
            <c:strRef>
              <c:f>Лист1!$Q$1</c:f>
              <c:strCache>
                <c:ptCount val="1"/>
                <c:pt idx="0">
                  <c:v>РЕСПУБЛИКА КРЫМ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Лист1!$Q$2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6"/>
          <c:order val="16"/>
          <c:tx>
            <c:strRef>
              <c:f>Лист1!$R$1</c:f>
              <c:strCache>
                <c:ptCount val="1"/>
                <c:pt idx="0">
                  <c:v>Оренбургская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Лист1!$R$2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7"/>
          <c:order val="17"/>
          <c:tx>
            <c:strRef>
              <c:f>Лист1!$S$1</c:f>
              <c:strCache>
                <c:ptCount val="1"/>
                <c:pt idx="0">
                  <c:v>Курская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Лист1!$S$2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8"/>
          <c:order val="18"/>
          <c:tx>
            <c:strRef>
              <c:f>Лист1!$T$1</c:f>
              <c:strCache>
                <c:ptCount val="1"/>
                <c:pt idx="0">
                  <c:v>Калининградская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Лист1!$T$2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9"/>
          <c:order val="19"/>
          <c:tx>
            <c:strRef>
              <c:f>Лист1!$U$1</c:f>
              <c:strCache>
                <c:ptCount val="1"/>
                <c:pt idx="0">
                  <c:v>г. Севастополь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Лист1!$U$2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0"/>
          <c:order val="20"/>
          <c:tx>
            <c:strRef>
              <c:f>Лист1!$V$1</c:f>
              <c:strCache>
                <c:ptCount val="1"/>
                <c:pt idx="0">
                  <c:v>Брянская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Лист1!$V$2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1"/>
          <c:order val="21"/>
          <c:tx>
            <c:strRef>
              <c:f>Лист1!$W$1</c:f>
              <c:strCache>
                <c:ptCount val="1"/>
                <c:pt idx="0">
                  <c:v>Астраханская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Лист1!$W$2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2"/>
          <c:order val="22"/>
          <c:tx>
            <c:strRef>
              <c:f>Лист1!$X$1</c:f>
              <c:strCache>
                <c:ptCount val="1"/>
                <c:pt idx="0">
                  <c:v>Рязанская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Лист1!$X$2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3"/>
          <c:order val="23"/>
          <c:tx>
            <c:strRef>
              <c:f>Лист1!$Y$1</c:f>
              <c:strCache>
                <c:ptCount val="1"/>
                <c:pt idx="0">
                  <c:v>Кемеровская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Лист1!$Y$2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4"/>
          <c:order val="24"/>
          <c:tx>
            <c:strRef>
              <c:f>Лист1!$Z$1</c:f>
              <c:strCache>
                <c:ptCount val="1"/>
                <c:pt idx="0">
                  <c:v>Волгоградская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Лист1!$Z$2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5"/>
          <c:order val="25"/>
          <c:tx>
            <c:strRef>
              <c:f>Лист1!$AA$1</c:f>
              <c:strCache>
                <c:ptCount val="1"/>
                <c:pt idx="0">
                  <c:v>Саратовская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Лист1!$AA$2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6"/>
          <c:order val="26"/>
          <c:tx>
            <c:strRef>
              <c:f>Лист1!$AB$1</c:f>
              <c:strCache>
                <c:ptCount val="1"/>
                <c:pt idx="0">
                  <c:v>Самарская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7"/>
          <c:order val="27"/>
          <c:tx>
            <c:strRef>
              <c:f>Лист1!$AC$1</c:f>
              <c:strCache>
                <c:ptCount val="1"/>
                <c:pt idx="0">
                  <c:v>Республика Алтай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8"/>
          <c:order val="28"/>
          <c:tx>
            <c:strRef>
              <c:f>Лист1!$AD$1</c:f>
              <c:strCache>
                <c:ptCount val="1"/>
                <c:pt idx="0">
                  <c:v>Белгородская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9"/>
          <c:order val="29"/>
          <c:tx>
            <c:strRef>
              <c:f>Лист1!$AE$1</c:f>
              <c:strCache>
                <c:ptCount val="1"/>
                <c:pt idx="0">
                  <c:v>Челябинская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Лист1!$AE$2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0"/>
          <c:order val="30"/>
          <c:tx>
            <c:strRef>
              <c:f>Лист1!$AF$1</c:f>
              <c:strCache>
                <c:ptCount val="1"/>
                <c:pt idx="0">
                  <c:v>Тюменская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Лист1!$AF$2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1"/>
          <c:order val="31"/>
          <c:tx>
            <c:strRef>
              <c:f>Лист1!$AG$1</c:f>
              <c:strCache>
                <c:ptCount val="1"/>
                <c:pt idx="0">
                  <c:v>Республика Татарстан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Лист1!$AG$2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2"/>
          <c:order val="32"/>
          <c:tx>
            <c:strRef>
              <c:f>Лист1!$AH$1</c:f>
              <c:strCache>
                <c:ptCount val="1"/>
                <c:pt idx="0">
                  <c:v>Пермский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Лист1!$AH$2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3"/>
          <c:order val="33"/>
          <c:tx>
            <c:strRef>
              <c:f>Лист1!$AI$1</c:f>
              <c:strCache>
                <c:ptCount val="1"/>
                <c:pt idx="0">
                  <c:v>Нижегородская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Лист1!$AI$2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4"/>
          <c:order val="34"/>
          <c:tx>
            <c:strRef>
              <c:f>Лист1!$AJ$1</c:f>
              <c:strCache>
                <c:ptCount val="1"/>
                <c:pt idx="0">
                  <c:v>Воронежская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Лист1!$AJ$2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5"/>
          <c:order val="35"/>
          <c:tx>
            <c:strRef>
              <c:f>Лист1!$AK$1</c:f>
              <c:strCache>
                <c:ptCount val="1"/>
                <c:pt idx="0">
                  <c:v>Сахалинская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Лист1!$AK$2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36"/>
          <c:order val="36"/>
          <c:tx>
            <c:strRef>
              <c:f>Лист1!$AL$1</c:f>
              <c:strCache>
                <c:ptCount val="1"/>
                <c:pt idx="0">
                  <c:v>Республика Хакасия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Лист1!$AL$2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37"/>
          <c:order val="37"/>
          <c:tx>
            <c:strRef>
              <c:f>Лист1!$AM$1</c:f>
              <c:strCache>
                <c:ptCount val="1"/>
                <c:pt idx="0">
                  <c:v>Московская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Лист1!$AM$2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38"/>
          <c:order val="38"/>
          <c:tx>
            <c:strRef>
              <c:f>Лист1!$AN$1</c:f>
              <c:strCache>
                <c:ptCount val="1"/>
                <c:pt idx="0">
                  <c:v>Ростовская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Лист1!$AN$2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39"/>
          <c:order val="39"/>
          <c:tx>
            <c:strRef>
              <c:f>Лист1!$AO$1</c:f>
              <c:strCache>
                <c:ptCount val="1"/>
                <c:pt idx="0">
                  <c:v>Республика Башкортостан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Лист1!$AO$2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40"/>
          <c:order val="40"/>
          <c:tx>
            <c:strRef>
              <c:f>Лист1!$AP$1</c:f>
              <c:strCache>
                <c:ptCount val="1"/>
                <c:pt idx="0">
                  <c:v>Омская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Лист1!$AP$2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41"/>
          <c:order val="41"/>
          <c:tx>
            <c:strRef>
              <c:f>Лист1!$AQ$1</c:f>
              <c:strCache>
                <c:ptCount val="1"/>
                <c:pt idx="0">
                  <c:v>Томская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Лист1!$AQ$2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2"/>
          <c:order val="42"/>
          <c:tx>
            <c:strRef>
              <c:f>Лист1!$AR$1</c:f>
              <c:strCache>
                <c:ptCount val="1"/>
                <c:pt idx="0">
                  <c:v>Алтайский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Лист1!$AR$2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3"/>
          <c:order val="43"/>
          <c:tx>
            <c:strRef>
              <c:f>Лист1!$AS$1</c:f>
              <c:strCache>
                <c:ptCount val="1"/>
                <c:pt idx="0">
                  <c:v>Забайкальский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Лист1!$AS$2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44"/>
          <c:order val="44"/>
          <c:tx>
            <c:strRef>
              <c:f>Лист1!$AT$1</c:f>
              <c:strCache>
                <c:ptCount val="1"/>
                <c:pt idx="0">
                  <c:v>Свердловская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Лист1!$AT$2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45"/>
          <c:order val="45"/>
          <c:tx>
            <c:strRef>
              <c:f>Лист1!$AU$1</c:f>
              <c:strCache>
                <c:ptCount val="1"/>
                <c:pt idx="0">
                  <c:v>Ставропольский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Лист1!$AU$2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46"/>
          <c:order val="46"/>
          <c:tx>
            <c:strRef>
              <c:f>Лист1!$AV$1</c:f>
              <c:strCache>
                <c:ptCount val="1"/>
                <c:pt idx="0">
                  <c:v>Хабаровский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Лист1!$AV$2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47"/>
          <c:order val="47"/>
          <c:tx>
            <c:strRef>
              <c:f>Лист1!$AW$1</c:f>
              <c:strCache>
                <c:ptCount val="1"/>
                <c:pt idx="0">
                  <c:v>Магаданская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Лист1!$AW$2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48"/>
          <c:order val="48"/>
          <c:tx>
            <c:strRef>
              <c:f>Лист1!$AX$1</c:f>
              <c:strCache>
                <c:ptCount val="1"/>
                <c:pt idx="0">
                  <c:v>Амурская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Лист1!$AX$2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49"/>
          <c:order val="49"/>
          <c:tx>
            <c:strRef>
              <c:f>Лист1!$AY$1</c:f>
              <c:strCache>
                <c:ptCount val="1"/>
                <c:pt idx="0">
                  <c:v>Красноярский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Лист1!$AY$2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</c:ser>
        <c:ser>
          <c:idx val="50"/>
          <c:order val="50"/>
          <c:tx>
            <c:strRef>
              <c:f>Лист1!$AZ$1</c:f>
              <c:strCache>
                <c:ptCount val="1"/>
                <c:pt idx="0">
                  <c:v>Приморский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Лист1!$AZ$2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</c:ser>
        <c:ser>
          <c:idx val="51"/>
          <c:order val="51"/>
          <c:tx>
            <c:strRef>
              <c:f>Лист1!$BA$1</c:f>
              <c:strCache>
                <c:ptCount val="1"/>
                <c:pt idx="0">
                  <c:v>Республика Бурятия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Лист1!$BA$2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</c:ser>
        <c:ser>
          <c:idx val="52"/>
          <c:order val="52"/>
          <c:tx>
            <c:strRef>
              <c:f>Лист1!$BB$1</c:f>
              <c:strCache>
                <c:ptCount val="1"/>
                <c:pt idx="0">
                  <c:v>Краснодарский край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Лист1!$BB$2</c:f>
              <c:numCache>
                <c:formatCode>General</c:formatCode>
                <c:ptCount val="1"/>
                <c:pt idx="0">
                  <c:v>41</c:v>
                </c:pt>
              </c:numCache>
            </c:numRef>
          </c:val>
        </c:ser>
        <c:ser>
          <c:idx val="53"/>
          <c:order val="53"/>
          <c:tx>
            <c:strRef>
              <c:f>Лист1!$BC$1</c:f>
              <c:strCache>
                <c:ptCount val="1"/>
                <c:pt idx="0">
                  <c:v>Иркутская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Лист1!$BC$2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</c:ser>
        <c:ser>
          <c:idx val="54"/>
          <c:order val="54"/>
          <c:tx>
            <c:strRef>
              <c:f>Лист1!$BD$1</c:f>
              <c:strCache>
                <c:ptCount val="1"/>
                <c:pt idx="0">
                  <c:v>г. Санкт-Петербург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Лист1!$BD$2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ser>
          <c:idx val="55"/>
          <c:order val="55"/>
          <c:tx>
            <c:strRef>
              <c:f>Лист1!$BE$1</c:f>
              <c:strCache>
                <c:ptCount val="1"/>
                <c:pt idx="0">
                  <c:v>Новосибирская область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Лист1!$BE$2</c:f>
              <c:numCache>
                <c:formatCode>General</c:formatCode>
                <c:ptCount val="1"/>
                <c:pt idx="0">
                  <c:v>87</c:v>
                </c:pt>
              </c:numCache>
            </c:numRef>
          </c:val>
        </c:ser>
        <c:ser>
          <c:idx val="56"/>
          <c:order val="56"/>
          <c:tx>
            <c:strRef>
              <c:f>Лист1!$BF$1</c:f>
              <c:strCache>
                <c:ptCount val="1"/>
                <c:pt idx="0">
                  <c:v>г.Москва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cat>
          <c:val>
            <c:numRef>
              <c:f>Лист1!$BF$2</c:f>
              <c:numCache>
                <c:formatCode>General</c:formatCode>
                <c:ptCount val="1"/>
                <c:pt idx="0">
                  <c:v>152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896128"/>
        <c:axId val="86903040"/>
      </c:barChart>
      <c:catAx>
        <c:axId val="86896128"/>
        <c:scaling>
          <c:orientation val="minMax"/>
        </c:scaling>
        <c:delete val="1"/>
        <c:axPos val="l"/>
        <c:majorTickMark val="out"/>
        <c:minorTickMark val="none"/>
        <c:tickLblPos val="nextTo"/>
        <c:crossAx val="86903040"/>
        <c:crosses val="autoZero"/>
        <c:auto val="1"/>
        <c:lblAlgn val="ctr"/>
        <c:lblOffset val="100"/>
        <c:noMultiLvlLbl val="0"/>
      </c:catAx>
      <c:valAx>
        <c:axId val="8690304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40" baseline="0"/>
            </a:pPr>
            <a:endParaRPr lang="ru-RU"/>
          </a:p>
        </c:txPr>
        <c:crossAx val="86896128"/>
        <c:crosses val="autoZero"/>
        <c:crossBetween val="between"/>
      </c:valAx>
    </c:plotArea>
    <c:legend>
      <c:legendPos val="l"/>
      <c:legendEntry>
        <c:idx val="10"/>
        <c:txPr>
          <a:bodyPr/>
          <a:lstStyle/>
          <a:p>
            <a:pPr>
              <a:defRPr sz="590" kern="0" cap="all" spc="0" baseline="0">
                <a:latin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7713365539452495E-2"/>
          <c:y val="2.1325214559484395E-2"/>
          <c:w val="0.21496215147019665"/>
          <c:h val="0.85240216907896671"/>
        </c:manualLayout>
      </c:layout>
      <c:overlay val="0"/>
      <c:txPr>
        <a:bodyPr/>
        <a:lstStyle/>
        <a:p>
          <a:pPr>
            <a:defRPr sz="590" kern="0" cap="all" spc="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0.73171</cdr:x>
      <cdr:y>0.047</cdr:y>
    </cdr:from>
    <cdr:to>
      <cdr:x>0.98758</cdr:x>
      <cdr:y>0.88495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770778" y="195943"/>
          <a:ext cx="2017951" cy="3493198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8818" cy="340439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795" y="2"/>
            <a:ext cx="4308818" cy="340439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467256"/>
            <a:ext cx="4308818" cy="340439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795" y="6467256"/>
            <a:ext cx="4308818" cy="340439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10"/>
            <a:ext cx="4307734" cy="341623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901" y="10"/>
            <a:ext cx="4307734" cy="341623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89400" cy="2300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100" y="3276741"/>
            <a:ext cx="7952739" cy="2680961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6467173"/>
            <a:ext cx="4307734" cy="341622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901" y="6467173"/>
            <a:ext cx="4307734" cy="341622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6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8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40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E4F5-0032-429C-A668-B393D2A0C5D6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0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2DF4A-17CF-478A-BB61-ADC73A9FF2E5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2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3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273843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6C407-4805-4418-AF18-05C806D924A1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84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653C1-BC6D-4C8F-8D11-ACB0F6FED31A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08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282307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7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4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389A4-6033-40E9-8875-7EA75A6ABB6F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5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3489-2C1E-473E-8380-0CF4B6EF430F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00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40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40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AF2FB-39CF-4AC2-BE2F-1AD1DFDD0654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27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4E06-6936-4096-8EE4-1B51FD7D34D5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48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60E-6EAB-451F-ACD3-98CD5B834FD6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8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5" indent="0">
              <a:buNone/>
              <a:defRPr sz="1100"/>
            </a:lvl2pPr>
            <a:lvl3pPr marL="685749" indent="0">
              <a:buNone/>
              <a:defRPr sz="900"/>
            </a:lvl3pPr>
            <a:lvl4pPr marL="1028624" indent="0">
              <a:buNone/>
              <a:defRPr sz="800"/>
            </a:lvl4pPr>
            <a:lvl5pPr marL="1371498" indent="0">
              <a:buNone/>
              <a:defRPr sz="800"/>
            </a:lvl5pPr>
            <a:lvl6pPr marL="1714373" indent="0">
              <a:buNone/>
              <a:defRPr sz="800"/>
            </a:lvl6pPr>
            <a:lvl7pPr marL="2057246" indent="0">
              <a:buNone/>
              <a:defRPr sz="800"/>
            </a:lvl7pPr>
            <a:lvl8pPr marL="2400120" indent="0">
              <a:buNone/>
              <a:defRPr sz="800"/>
            </a:lvl8pPr>
            <a:lvl9pPr marL="274299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D388C-7047-487E-BB16-204269B689C9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65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5" indent="0">
              <a:buNone/>
              <a:defRPr sz="1100"/>
            </a:lvl2pPr>
            <a:lvl3pPr marL="685749" indent="0">
              <a:buNone/>
              <a:defRPr sz="900"/>
            </a:lvl3pPr>
            <a:lvl4pPr marL="1028624" indent="0">
              <a:buNone/>
              <a:defRPr sz="800"/>
            </a:lvl4pPr>
            <a:lvl5pPr marL="1371498" indent="0">
              <a:buNone/>
              <a:defRPr sz="800"/>
            </a:lvl5pPr>
            <a:lvl6pPr marL="1714373" indent="0">
              <a:buNone/>
              <a:defRPr sz="800"/>
            </a:lvl6pPr>
            <a:lvl7pPr marL="2057246" indent="0">
              <a:buNone/>
              <a:defRPr sz="800"/>
            </a:lvl7pPr>
            <a:lvl8pPr marL="2400120" indent="0">
              <a:buNone/>
              <a:defRPr sz="800"/>
            </a:lvl8pPr>
            <a:lvl9pPr marL="274299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E98B-BDE1-41DE-90C2-CBC293E1C297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5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6" tIns="34289" rIns="68576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8576" tIns="34289" rIns="68576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931D0-4387-4EC7-807C-B32EEE5B29C6}" type="datetime1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6" tIns="34289" rIns="68576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48D7-4F4B-4B04-BC17-41C34ED25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49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7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.xml"/><Relationship Id="rId4" Type="http://schemas.openxmlformats.org/officeDocument/2006/relationships/image" Target="../media/image3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4.xml"/><Relationship Id="rId4" Type="http://schemas.openxmlformats.org/officeDocument/2006/relationships/image" Target="../media/image3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876450"/>
              </p:ext>
            </p:extLst>
          </p:nvPr>
        </p:nvGraphicFramePr>
        <p:xfrm>
          <a:off x="628650" y="1369219"/>
          <a:ext cx="7833122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Контакт-центр ТФОМС РС (Я)</a:t>
            </a:r>
            <a:r>
              <a:rPr lang="ru-RU" sz="900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900" dirty="0">
                <a:solidFill>
                  <a:prstClr val="black"/>
                </a:solidFill>
                <a:latin typeface="Calibri"/>
              </a:rPr>
            </a:br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19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185040"/>
              </p:ext>
            </p:extLst>
          </p:nvPr>
        </p:nvGraphicFramePr>
        <p:xfrm>
          <a:off x="628650" y="1382568"/>
          <a:ext cx="7833122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</a:t>
            </a:r>
            <a:r>
              <a:rPr lang="ru-RU" sz="1350" smtClean="0">
                <a:solidFill>
                  <a:prstClr val="black"/>
                </a:solidFill>
                <a:latin typeface="Calibri"/>
              </a:rPr>
              <a:t>Контакт-центр ТФОМС  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РС (Я)</a:t>
            </a:r>
            <a:r>
              <a:rPr lang="ru-RU" sz="900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900" dirty="0">
                <a:solidFill>
                  <a:prstClr val="black"/>
                </a:solidFill>
                <a:latin typeface="Calibri"/>
              </a:rPr>
            </a:br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04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88393" y="77487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6"/>
            <a:ext cx="536399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50" noProof="0" dirty="0" smtClean="0">
                <a:solidFill>
                  <a:prstClr val="black"/>
                </a:solidFill>
                <a:latin typeface="Calibri"/>
              </a:rPr>
              <a:t>Обработано обращений в 2025 году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902362"/>
              </p:ext>
            </p:extLst>
          </p:nvPr>
        </p:nvGraphicFramePr>
        <p:xfrm>
          <a:off x="449581" y="1009660"/>
          <a:ext cx="7886700" cy="332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0644">
                  <a:extLst>
                    <a:ext uri="{9D8B030D-6E8A-4147-A177-3AD203B41FA5}">
                      <a16:colId xmlns:a16="http://schemas.microsoft.com/office/drawing/2014/main" xmlns="" val="2857446753"/>
                    </a:ext>
                  </a:extLst>
                </a:gridCol>
                <a:gridCol w="2657156">
                  <a:extLst>
                    <a:ext uri="{9D8B030D-6E8A-4147-A177-3AD203B41FA5}">
                      <a16:colId xmlns:a16="http://schemas.microsoft.com/office/drawing/2014/main" xmlns="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979989461"/>
                    </a:ext>
                  </a:extLst>
                </a:gridCol>
              </a:tblGrid>
              <a:tr h="88753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8436999"/>
                  </a:ext>
                </a:extLst>
              </a:tr>
              <a:tr h="6087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 КЦ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9 964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79,2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1357037"/>
                  </a:ext>
                </a:extLst>
              </a:tr>
              <a:tr h="6087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2 252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17,9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304024"/>
                  </a:ext>
                </a:extLst>
              </a:tr>
              <a:tr h="6087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9455087"/>
                  </a:ext>
                </a:extLst>
              </a:tr>
              <a:tr h="6087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3529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88393" y="77487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2851" y="102476"/>
            <a:ext cx="4572000" cy="5155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Контакт-центр ТФОМС РС (Я)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780269"/>
              </p:ext>
            </p:extLst>
          </p:nvPr>
        </p:nvGraphicFramePr>
        <p:xfrm>
          <a:off x="609600" y="818057"/>
          <a:ext cx="8216982" cy="4213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416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477795" y="89481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6"/>
            <a:ext cx="536399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Поступило 692 обращений из 57 регионов РФ за 202</a:t>
            </a:r>
            <a:r>
              <a:rPr lang="ru-RU" sz="1350" dirty="0">
                <a:solidFill>
                  <a:prstClr val="black"/>
                </a:solidFill>
                <a:latin typeface="Calibri"/>
              </a:rPr>
              <a:t>5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год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382116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296049"/>
              </p:ext>
            </p:extLst>
          </p:nvPr>
        </p:nvGraphicFramePr>
        <p:xfrm>
          <a:off x="697469" y="501859"/>
          <a:ext cx="7886700" cy="4168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34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088393" y="77487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6"/>
            <a:ext cx="536399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11 895 обращений  из  районов РС (Я) за 2025 год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960920" y="445392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Объект 1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44" y="804403"/>
            <a:ext cx="4627998" cy="4058510"/>
          </a:xfr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99340"/>
              </p:ext>
            </p:extLst>
          </p:nvPr>
        </p:nvGraphicFramePr>
        <p:xfrm>
          <a:off x="5399315" y="792766"/>
          <a:ext cx="2936967" cy="4010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710"/>
                <a:gridCol w="905257"/>
              </a:tblGrid>
              <a:tr h="105448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Улус (район) РС(Я)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6" marR="5826" marT="5826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ВСЕГО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26" marR="5826" marT="5826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ЯКУТСК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9529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НЕРЮНГРИНСКИЙ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656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МИРНИНСКИЙ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402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АЛДАНСКИЙ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ЛЕНСКИЙ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259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ОЛЕКМИНСКИЙ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ХАНГАЛАССКИЙ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МЕГИНО-КАНГАЛАССКИЙ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ВИЛЮЙСКИЙ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НЮРБИНСКИЙ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НИЖНЕКОЛЫМСКИЙ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ТОМПОНСКИЙ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УСТЬ-АЛДАНСКИЙ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ВЕРХОЯНСКИЙ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СУНТАРСКИЙ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ОЙМЯКОНСКИЙ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СРЕДНЕКОЛЫМСКИЙ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НАМСКИЙ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ЧУРАПЧИНСКИЙ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БУЛУНСКИЙ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УСТЬ-ЯНСКИЙ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/>
                </a:tc>
              </a:tr>
              <a:tr h="1660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ВЕРХНЕВИЛЮЙСКИЙ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86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20517</TotalTime>
  <Words>160</Words>
  <Application>Microsoft Office PowerPoint</Application>
  <PresentationFormat>Экран (16:9)</PresentationFormat>
  <Paragraphs>83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1184</cp:revision>
  <cp:lastPrinted>2026-01-14T03:51:42Z</cp:lastPrinted>
  <dcterms:created xsi:type="dcterms:W3CDTF">2019-01-18T08:16:29Z</dcterms:created>
  <dcterms:modified xsi:type="dcterms:W3CDTF">2026-02-03T01:44:48Z</dcterms:modified>
</cp:coreProperties>
</file>