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1" r:id="rId1"/>
  </p:sldMasterIdLst>
  <p:notesMasterIdLst>
    <p:notesMasterId r:id="rId14"/>
  </p:notesMasterIdLst>
  <p:handoutMasterIdLst>
    <p:handoutMasterId r:id="rId15"/>
  </p:handoutMasterIdLst>
  <p:sldIdLst>
    <p:sldId id="1770" r:id="rId2"/>
    <p:sldId id="1773" r:id="rId3"/>
    <p:sldId id="1782" r:id="rId4"/>
    <p:sldId id="1771" r:id="rId5"/>
    <p:sldId id="1776" r:id="rId6"/>
    <p:sldId id="1777" r:id="rId7"/>
    <p:sldId id="1772" r:id="rId8"/>
    <p:sldId id="1778" r:id="rId9"/>
    <p:sldId id="1779" r:id="rId10"/>
    <p:sldId id="1774" r:id="rId11"/>
    <p:sldId id="1780" r:id="rId12"/>
    <p:sldId id="1783" r:id="rId13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Таблицы и текст" id="{39301242-35ED-448E-87A2-03C6D8E98DAD}">
          <p14:sldIdLst>
            <p14:sldId id="1770"/>
            <p14:sldId id="1773"/>
            <p14:sldId id="1775"/>
            <p14:sldId id="1771"/>
            <p14:sldId id="1776"/>
            <p14:sldId id="1777"/>
            <p14:sldId id="1772"/>
            <p14:sldId id="1778"/>
            <p14:sldId id="177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50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pos="2026" userDrawn="1">
          <p15:clr>
            <a:srgbClr val="A4A3A4"/>
          </p15:clr>
        </p15:guide>
        <p15:guide id="8" pos="5654" userDrawn="1">
          <p15:clr>
            <a:srgbClr val="A4A3A4"/>
          </p15:clr>
        </p15:guide>
        <p15:guide id="9" orient="horz" pos="1684" userDrawn="1">
          <p15:clr>
            <a:srgbClr val="A4A3A4"/>
          </p15:clr>
        </p15:guide>
        <p15:guide id="10" orient="horz" pos="3294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FF"/>
    <a:srgbClr val="FF99CC"/>
    <a:srgbClr val="CCFFCC"/>
    <a:srgbClr val="FF7C80"/>
    <a:srgbClr val="FF9999"/>
    <a:srgbClr val="FF5050"/>
    <a:srgbClr val="1A4DA0"/>
    <a:srgbClr val="DBEFF9"/>
    <a:srgbClr val="CC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2F2B23-E1BE-4CEC-B987-8DA0CC27BFE2}" v="396" dt="2020-05-29T03:38:02.8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8234" autoAdjust="0"/>
    <p:restoredTop sz="82495" autoAdjust="0"/>
  </p:normalViewPr>
  <p:slideViewPr>
    <p:cSldViewPr snapToGrid="0" showGuides="1">
      <p:cViewPr>
        <p:scale>
          <a:sx n="100" d="100"/>
          <a:sy n="100" d="100"/>
        </p:scale>
        <p:origin x="-660" y="-78"/>
      </p:cViewPr>
      <p:guideLst>
        <p:guide orient="horz" pos="2500"/>
        <p:guide orient="horz" pos="4042"/>
        <p:guide orient="horz" pos="1684"/>
        <p:guide orient="horz" pos="3294"/>
        <p:guide orient="horz" pos="845"/>
        <p:guide pos="3840"/>
        <p:guide pos="211"/>
        <p:guide pos="7446"/>
        <p:guide pos="2026"/>
        <p:guide pos="565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-4020" y="-96"/>
      </p:cViewPr>
      <p:guideLst>
        <p:guide orient="horz" pos="3108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135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13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Василий Охлопков" userId="cddc79e9e29c04fa" providerId="LiveId" clId="{512F2B23-E1BE-4CEC-B987-8DA0CC27BFE2}"/>
    <pc:docChg chg="custSel addSld delSld modSld addSection modSection">
      <pc:chgData name="Василий Охлопков" userId="cddc79e9e29c04fa" providerId="LiveId" clId="{512F2B23-E1BE-4CEC-B987-8DA0CC27BFE2}" dt="2020-05-29T03:38:02.894" v="12" actId="207"/>
      <pc:docMkLst>
        <pc:docMk/>
      </pc:docMkLst>
      <pc:sldChg chg="delSp mod">
        <pc:chgData name="Василий Охлопков" userId="cddc79e9e29c04fa" providerId="LiveId" clId="{512F2B23-E1BE-4CEC-B987-8DA0CC27BFE2}" dt="2020-05-28T18:35:46.694" v="0" actId="478"/>
        <pc:sldMkLst>
          <pc:docMk/>
          <pc:sldMk cId="4116013772" sldId="1669"/>
        </pc:sldMkLst>
        <pc:picChg chg="del">
          <ac:chgData name="Василий Охлопков" userId="cddc79e9e29c04fa" providerId="LiveId" clId="{512F2B23-E1BE-4CEC-B987-8DA0CC27BFE2}" dt="2020-05-28T18:35:46.694" v="0" actId="478"/>
          <ac:picMkLst>
            <pc:docMk/>
            <pc:sldMk cId="4116013772" sldId="1669"/>
            <ac:picMk id="2" creationId="{A091A838-35DE-40A7-B45E-014A6005ED9E}"/>
          </ac:picMkLst>
        </pc:picChg>
      </pc:sldChg>
      <pc:sldChg chg="del">
        <pc:chgData name="Василий Охлопков" userId="cddc79e9e29c04fa" providerId="LiveId" clId="{512F2B23-E1BE-4CEC-B987-8DA0CC27BFE2}" dt="2020-05-28T18:35:52.449" v="1" actId="47"/>
        <pc:sldMkLst>
          <pc:docMk/>
          <pc:sldMk cId="265098326" sldId="1684"/>
        </pc:sldMkLst>
      </pc:sldChg>
      <pc:sldChg chg="modSp add">
        <pc:chgData name="Василий Охлопков" userId="cddc79e9e29c04fa" providerId="LiveId" clId="{512F2B23-E1BE-4CEC-B987-8DA0CC27BFE2}" dt="2020-05-29T03:37:35.731" v="5" actId="207"/>
        <pc:sldMkLst>
          <pc:docMk/>
          <pc:sldMk cId="4109504153" sldId="1684"/>
        </pc:sldMkLst>
        <pc:spChg chg="mod">
          <ac:chgData name="Василий Охлопков" userId="cddc79e9e29c04fa" providerId="LiveId" clId="{512F2B23-E1BE-4CEC-B987-8DA0CC27BFE2}" dt="2020-05-29T03:37:35.731" v="5" actId="207"/>
          <ac:spMkLst>
            <pc:docMk/>
            <pc:sldMk cId="4109504153" sldId="1684"/>
            <ac:spMk id="5124" creationId="{00000000-0000-0000-0000-000000000000}"/>
          </ac:spMkLst>
        </pc:spChg>
      </pc:sldChg>
      <pc:sldChg chg="modSp add">
        <pc:chgData name="Василий Охлопков" userId="cddc79e9e29c04fa" providerId="LiveId" clId="{512F2B23-E1BE-4CEC-B987-8DA0CC27BFE2}" dt="2020-05-29T03:37:39.278" v="6" actId="207"/>
        <pc:sldMkLst>
          <pc:docMk/>
          <pc:sldMk cId="3443701723" sldId="1685"/>
        </pc:sldMkLst>
        <pc:spChg chg="mod">
          <ac:chgData name="Василий Охлопков" userId="cddc79e9e29c04fa" providerId="LiveId" clId="{512F2B23-E1BE-4CEC-B987-8DA0CC27BFE2}" dt="2020-05-29T03:37:39.278" v="6" actId="207"/>
          <ac:spMkLst>
            <pc:docMk/>
            <pc:sldMk cId="3443701723" sldId="1685"/>
            <ac:spMk id="6149" creationId="{00000000-0000-0000-0000-000000000000}"/>
          </ac:spMkLst>
        </pc:spChg>
      </pc:sldChg>
      <pc:sldChg chg="modSp add">
        <pc:chgData name="Василий Охлопков" userId="cddc79e9e29c04fa" providerId="LiveId" clId="{512F2B23-E1BE-4CEC-B987-8DA0CC27BFE2}" dt="2020-05-29T03:37:46.129" v="8" actId="207"/>
        <pc:sldMkLst>
          <pc:docMk/>
          <pc:sldMk cId="1748134628" sldId="1686"/>
        </pc:sldMkLst>
        <pc:spChg chg="mod">
          <ac:chgData name="Василий Охлопков" userId="cddc79e9e29c04fa" providerId="LiveId" clId="{512F2B23-E1BE-4CEC-B987-8DA0CC27BFE2}" dt="2020-05-29T03:37:43.818" v="7" actId="207"/>
          <ac:spMkLst>
            <pc:docMk/>
            <pc:sldMk cId="1748134628" sldId="1686"/>
            <ac:spMk id="7172" creationId="{00000000-0000-0000-0000-000000000000}"/>
          </ac:spMkLst>
        </pc:spChg>
        <pc:spChg chg="mod">
          <ac:chgData name="Василий Охлопков" userId="cddc79e9e29c04fa" providerId="LiveId" clId="{512F2B23-E1BE-4CEC-B987-8DA0CC27BFE2}" dt="2020-05-29T03:37:46.129" v="8" actId="207"/>
          <ac:spMkLst>
            <pc:docMk/>
            <pc:sldMk cId="1748134628" sldId="1686"/>
            <ac:spMk id="7173" creationId="{00000000-0000-0000-0000-000000000000}"/>
          </ac:spMkLst>
        </pc:spChg>
      </pc:sldChg>
      <pc:sldChg chg="modSp add">
        <pc:chgData name="Василий Охлопков" userId="cddc79e9e29c04fa" providerId="LiveId" clId="{512F2B23-E1BE-4CEC-B987-8DA0CC27BFE2}" dt="2020-05-29T03:37:54.098" v="10" actId="207"/>
        <pc:sldMkLst>
          <pc:docMk/>
          <pc:sldMk cId="2838083854" sldId="1687"/>
        </pc:sldMkLst>
        <pc:spChg chg="mod">
          <ac:chgData name="Василий Охлопков" userId="cddc79e9e29c04fa" providerId="LiveId" clId="{512F2B23-E1BE-4CEC-B987-8DA0CC27BFE2}" dt="2020-05-29T03:37:51.239" v="9" actId="207"/>
          <ac:spMkLst>
            <pc:docMk/>
            <pc:sldMk cId="2838083854" sldId="1687"/>
            <ac:spMk id="8196" creationId="{00000000-0000-0000-0000-000000000000}"/>
          </ac:spMkLst>
        </pc:spChg>
        <pc:spChg chg="mod">
          <ac:chgData name="Василий Охлопков" userId="cddc79e9e29c04fa" providerId="LiveId" clId="{512F2B23-E1BE-4CEC-B987-8DA0CC27BFE2}" dt="2020-05-29T03:37:54.098" v="10" actId="207"/>
          <ac:spMkLst>
            <pc:docMk/>
            <pc:sldMk cId="2838083854" sldId="1687"/>
            <ac:spMk id="8198" creationId="{00000000-0000-0000-0000-000000000000}"/>
          </ac:spMkLst>
        </pc:spChg>
      </pc:sldChg>
      <pc:sldChg chg="add">
        <pc:chgData name="Василий Охлопков" userId="cddc79e9e29c04fa" providerId="LiveId" clId="{512F2B23-E1BE-4CEC-B987-8DA0CC27BFE2}" dt="2020-05-29T03:37:03.344" v="4" actId="22"/>
        <pc:sldMkLst>
          <pc:docMk/>
          <pc:sldMk cId="1837768743" sldId="1688"/>
        </pc:sldMkLst>
      </pc:sldChg>
      <pc:sldChg chg="add">
        <pc:chgData name="Василий Охлопков" userId="cddc79e9e29c04fa" providerId="LiveId" clId="{512F2B23-E1BE-4CEC-B987-8DA0CC27BFE2}" dt="2020-05-29T03:37:03.344" v="4" actId="22"/>
        <pc:sldMkLst>
          <pc:docMk/>
          <pc:sldMk cId="774027287" sldId="1689"/>
        </pc:sldMkLst>
      </pc:sldChg>
      <pc:sldChg chg="add">
        <pc:chgData name="Василий Охлопков" userId="cddc79e9e29c04fa" providerId="LiveId" clId="{512F2B23-E1BE-4CEC-B987-8DA0CC27BFE2}" dt="2020-05-29T03:37:03.344" v="4" actId="22"/>
        <pc:sldMkLst>
          <pc:docMk/>
          <pc:sldMk cId="3869596743" sldId="1690"/>
        </pc:sldMkLst>
      </pc:sldChg>
      <pc:sldChg chg="modSp add">
        <pc:chgData name="Василий Охлопков" userId="cddc79e9e29c04fa" providerId="LiveId" clId="{512F2B23-E1BE-4CEC-B987-8DA0CC27BFE2}" dt="2020-05-29T03:38:02.894" v="12" actId="207"/>
        <pc:sldMkLst>
          <pc:docMk/>
          <pc:sldMk cId="808113040" sldId="1691"/>
        </pc:sldMkLst>
        <pc:spChg chg="mod">
          <ac:chgData name="Василий Охлопков" userId="cddc79e9e29c04fa" providerId="LiveId" clId="{512F2B23-E1BE-4CEC-B987-8DA0CC27BFE2}" dt="2020-05-29T03:38:02.894" v="12" actId="207"/>
          <ac:spMkLst>
            <pc:docMk/>
            <pc:sldMk cId="808113040" sldId="1691"/>
            <ac:spMk id="27652" creationId="{0E9F8F18-B26F-4048-A7FE-DF9BCD791B0B}"/>
          </ac:spMkLst>
        </pc:spChg>
      </pc:sldChg>
      <pc:sldChg chg="modSp add">
        <pc:chgData name="Василий Охлопков" userId="cddc79e9e29c04fa" providerId="LiveId" clId="{512F2B23-E1BE-4CEC-B987-8DA0CC27BFE2}" dt="2020-05-29T03:37:59.863" v="11" actId="207"/>
        <pc:sldMkLst>
          <pc:docMk/>
          <pc:sldMk cId="1025458850" sldId="1692"/>
        </pc:sldMkLst>
        <pc:spChg chg="mod">
          <ac:chgData name="Василий Охлопков" userId="cddc79e9e29c04fa" providerId="LiveId" clId="{512F2B23-E1BE-4CEC-B987-8DA0CC27BFE2}" dt="2020-05-29T03:37:59.863" v="11" actId="207"/>
          <ac:spMkLst>
            <pc:docMk/>
            <pc:sldMk cId="1025458850" sldId="1692"/>
            <ac:spMk id="28677" creationId="{8E26113C-DE5A-494B-8C60-EC5B5E177F95}"/>
          </ac:spMkLst>
        </pc:spChg>
      </pc:sldChg>
      <pc:sldChg chg="add">
        <pc:chgData name="Василий Охлопков" userId="cddc79e9e29c04fa" providerId="LiveId" clId="{512F2B23-E1BE-4CEC-B987-8DA0CC27BFE2}" dt="2020-05-29T03:37:03.344" v="4" actId="22"/>
        <pc:sldMkLst>
          <pc:docMk/>
          <pc:sldMk cId="2927121057" sldId="1693"/>
        </pc:sldMkLst>
      </pc:sldChg>
      <pc:sldChg chg="add">
        <pc:chgData name="Василий Охлопков" userId="cddc79e9e29c04fa" providerId="LiveId" clId="{512F2B23-E1BE-4CEC-B987-8DA0CC27BFE2}" dt="2020-05-29T03:37:03.344" v="4" actId="22"/>
        <pc:sldMkLst>
          <pc:docMk/>
          <pc:sldMk cId="4171247069" sldId="1694"/>
        </pc:sldMkLst>
      </pc:sldChg>
      <pc:sldChg chg="add">
        <pc:chgData name="Василий Охлопков" userId="cddc79e9e29c04fa" providerId="LiveId" clId="{512F2B23-E1BE-4CEC-B987-8DA0CC27BFE2}" dt="2020-05-29T03:37:03.344" v="4" actId="22"/>
        <pc:sldMkLst>
          <pc:docMk/>
          <pc:sldMk cId="2199419776" sldId="1695"/>
        </pc:sldMkLst>
      </pc:sldChg>
      <pc:sldChg chg="add">
        <pc:chgData name="Василий Охлопков" userId="cddc79e9e29c04fa" providerId="LiveId" clId="{512F2B23-E1BE-4CEC-B987-8DA0CC27BFE2}" dt="2020-05-29T03:37:03.344" v="4" actId="22"/>
        <pc:sldMkLst>
          <pc:docMk/>
          <pc:sldMk cId="2691069006" sldId="1696"/>
        </pc:sldMkLst>
      </pc:sldChg>
      <pc:sldChg chg="add">
        <pc:chgData name="Василий Охлопков" userId="cddc79e9e29c04fa" providerId="LiveId" clId="{512F2B23-E1BE-4CEC-B987-8DA0CC27BFE2}" dt="2020-05-29T03:37:03.344" v="4" actId="22"/>
        <pc:sldMkLst>
          <pc:docMk/>
          <pc:sldMk cId="3749891151" sldId="1697"/>
        </pc:sldMkLst>
      </pc:sldChg>
      <pc:sldMasterChg chg="addSldLayout">
        <pc:chgData name="Василий Охлопков" userId="cddc79e9e29c04fa" providerId="LiveId" clId="{512F2B23-E1BE-4CEC-B987-8DA0CC27BFE2}" dt="2020-05-29T03:37:03.344" v="4" actId="22"/>
        <pc:sldMasterMkLst>
          <pc:docMk/>
          <pc:sldMasterMk cId="3701130592" sldId="2147483671"/>
        </pc:sldMasterMkLst>
        <pc:sldLayoutChg chg="add">
          <pc:chgData name="Василий Охлопков" userId="cddc79e9e29c04fa" providerId="LiveId" clId="{512F2B23-E1BE-4CEC-B987-8DA0CC27BFE2}" dt="2020-05-29T03:37:03.344" v="4" actId="22"/>
          <pc:sldLayoutMkLst>
            <pc:docMk/>
            <pc:sldMasterMk cId="3701130592" sldId="2147483671"/>
            <pc:sldLayoutMk cId="2593663194" sldId="2147483686"/>
          </pc:sldLayoutMkLst>
        </pc:sldLayoutChg>
        <pc:sldLayoutChg chg="add replId">
          <pc:chgData name="Василий Охлопков" userId="cddc79e9e29c04fa" providerId="LiveId" clId="{512F2B23-E1BE-4CEC-B987-8DA0CC27BFE2}" dt="2020-05-29T03:37:03.344" v="4" actId="22"/>
          <pc:sldLayoutMkLst>
            <pc:docMk/>
            <pc:sldMasterMk cId="3701130592" sldId="2147483671"/>
            <pc:sldLayoutMk cId="2978915943" sldId="2147483687"/>
          </pc:sldLayoutMkLst>
        </pc:sldLayoutChg>
        <pc:sldLayoutChg chg="add replId">
          <pc:chgData name="Василий Охлопков" userId="cddc79e9e29c04fa" providerId="LiveId" clId="{512F2B23-E1BE-4CEC-B987-8DA0CC27BFE2}" dt="2020-05-29T03:37:03.344" v="4" actId="22"/>
          <pc:sldLayoutMkLst>
            <pc:docMk/>
            <pc:sldMasterMk cId="3701130592" sldId="2147483671"/>
            <pc:sldLayoutMk cId="2794741853" sldId="2147483688"/>
          </pc:sldLayoutMkLst>
        </pc:sldLayoutChg>
        <pc:sldLayoutChg chg="add replId">
          <pc:chgData name="Василий Охлопков" userId="cddc79e9e29c04fa" providerId="LiveId" clId="{512F2B23-E1BE-4CEC-B987-8DA0CC27BFE2}" dt="2020-05-29T03:37:03.344" v="4" actId="22"/>
          <pc:sldLayoutMkLst>
            <pc:docMk/>
            <pc:sldMasterMk cId="3701130592" sldId="2147483671"/>
            <pc:sldLayoutMk cId="1613415805" sldId="214748368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9511" cy="493159"/>
          </a:xfrm>
          <a:prstGeom prst="rect">
            <a:avLst/>
          </a:prstGeom>
        </p:spPr>
        <p:txBody>
          <a:bodyPr vert="horz" lIns="90626" tIns="45313" rIns="90626" bIns="453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682" y="0"/>
            <a:ext cx="2919510" cy="493159"/>
          </a:xfrm>
          <a:prstGeom prst="rect">
            <a:avLst/>
          </a:prstGeom>
        </p:spPr>
        <p:txBody>
          <a:bodyPr vert="horz" lIns="90626" tIns="45313" rIns="90626" bIns="45313" rtlCol="0"/>
          <a:lstStyle>
            <a:lvl1pPr algn="r">
              <a:defRPr sz="1200"/>
            </a:lvl1pPr>
          </a:lstStyle>
          <a:p>
            <a:fld id="{C373ED89-CDC7-4D40-8203-C8553882272F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1579"/>
            <a:ext cx="2919511" cy="493159"/>
          </a:xfrm>
          <a:prstGeom prst="rect">
            <a:avLst/>
          </a:prstGeom>
        </p:spPr>
        <p:txBody>
          <a:bodyPr vert="horz" lIns="90626" tIns="45313" rIns="90626" bIns="453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682" y="9371579"/>
            <a:ext cx="2919510" cy="493159"/>
          </a:xfrm>
          <a:prstGeom prst="rect">
            <a:avLst/>
          </a:prstGeom>
        </p:spPr>
        <p:txBody>
          <a:bodyPr vert="horz" lIns="90626" tIns="45313" rIns="90626" bIns="45313" rtlCol="0" anchor="b"/>
          <a:lstStyle>
            <a:lvl1pPr algn="r">
              <a:defRPr sz="1200"/>
            </a:lvl1pPr>
          </a:lstStyle>
          <a:p>
            <a:fld id="{2A7D0BFD-3CB8-4474-AC06-B79F44E159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447549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8831" cy="495029"/>
          </a:xfrm>
          <a:prstGeom prst="rect">
            <a:avLst/>
          </a:prstGeom>
        </p:spPr>
        <p:txBody>
          <a:bodyPr vert="horz" lIns="90626" tIns="45313" rIns="90626" bIns="4531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1"/>
            <a:ext cx="2918831" cy="495029"/>
          </a:xfrm>
          <a:prstGeom prst="rect">
            <a:avLst/>
          </a:prstGeom>
        </p:spPr>
        <p:txBody>
          <a:bodyPr vert="horz" lIns="90626" tIns="45313" rIns="90626" bIns="45313" rtlCol="0"/>
          <a:lstStyle>
            <a:lvl1pPr algn="r">
              <a:defRPr sz="1200"/>
            </a:lvl1pPr>
          </a:lstStyle>
          <a:p>
            <a:fld id="{03749CEF-8BC1-4DE4-9814-5786D4F8EF46}" type="datetimeFigureOut">
              <a:rPr lang="ru-RU" smtClean="0"/>
              <a:pPr/>
              <a:t>25.08.2026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26" tIns="45313" rIns="90626" bIns="4531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2"/>
            <a:ext cx="5388610" cy="3884862"/>
          </a:xfrm>
          <a:prstGeom prst="rect">
            <a:avLst/>
          </a:prstGeom>
        </p:spPr>
        <p:txBody>
          <a:bodyPr vert="horz" lIns="90626" tIns="45313" rIns="90626" bIns="4531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7"/>
            <a:ext cx="2918831" cy="495028"/>
          </a:xfrm>
          <a:prstGeom prst="rect">
            <a:avLst/>
          </a:prstGeom>
        </p:spPr>
        <p:txBody>
          <a:bodyPr vert="horz" lIns="90626" tIns="45313" rIns="90626" bIns="4531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7"/>
            <a:ext cx="2918831" cy="495028"/>
          </a:xfrm>
          <a:prstGeom prst="rect">
            <a:avLst/>
          </a:prstGeom>
        </p:spPr>
        <p:txBody>
          <a:bodyPr vert="horz" lIns="90626" tIns="45313" rIns="90626" bIns="45313" rtlCol="0" anchor="b"/>
          <a:lstStyle>
            <a:lvl1pPr algn="r">
              <a:defRPr sz="1200"/>
            </a:lvl1pPr>
          </a:lstStyle>
          <a:p>
            <a:fld id="{EEC9CA03-1FC6-465F-B00C-64F2E1CE35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8557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60508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97EEAC-CA62-44B4-85BB-A96BA2073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C1CE3F9-0538-4D9D-854E-FB32CE6A7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A72C45B7-519C-4347-8359-603406567E2D}"/>
              </a:ext>
            </a:extLst>
          </p:cNvPr>
          <p:cNvSpPr txBox="1">
            <a:spLocks/>
          </p:cNvSpPr>
          <p:nvPr userDrawn="1"/>
        </p:nvSpPr>
        <p:spPr>
          <a:xfrm>
            <a:off x="1009291" y="536155"/>
            <a:ext cx="10110840" cy="723301"/>
          </a:xfrm>
          <a:prstGeom prst="rect">
            <a:avLst/>
          </a:prstGeom>
        </p:spPr>
        <p:txBody>
          <a:bodyPr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A4DA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31124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1E4FE7AF-7E07-2142-9481-3260588F9C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37021" y="296563"/>
            <a:ext cx="2910015" cy="4985950"/>
          </a:xfrm>
          <a:custGeom>
            <a:avLst/>
            <a:gdLst>
              <a:gd name="connsiteX0" fmla="*/ 80560 w 2834640"/>
              <a:gd name="connsiteY0" fmla="*/ 0 h 4872446"/>
              <a:gd name="connsiteX1" fmla="*/ 2754080 w 2834640"/>
              <a:gd name="connsiteY1" fmla="*/ 0 h 4872446"/>
              <a:gd name="connsiteX2" fmla="*/ 2834640 w 2834640"/>
              <a:gd name="connsiteY2" fmla="*/ 80560 h 4872446"/>
              <a:gd name="connsiteX3" fmla="*/ 2834640 w 2834640"/>
              <a:gd name="connsiteY3" fmla="*/ 4791886 h 4872446"/>
              <a:gd name="connsiteX4" fmla="*/ 2754080 w 2834640"/>
              <a:gd name="connsiteY4" fmla="*/ 4872446 h 4872446"/>
              <a:gd name="connsiteX5" fmla="*/ 80560 w 2834640"/>
              <a:gd name="connsiteY5" fmla="*/ 4872446 h 4872446"/>
              <a:gd name="connsiteX6" fmla="*/ 0 w 2834640"/>
              <a:gd name="connsiteY6" fmla="*/ 4791886 h 4872446"/>
              <a:gd name="connsiteX7" fmla="*/ 0 w 2834640"/>
              <a:gd name="connsiteY7" fmla="*/ 80560 h 4872446"/>
              <a:gd name="connsiteX8" fmla="*/ 80560 w 2834640"/>
              <a:gd name="connsiteY8" fmla="*/ 0 h 48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4640" h="4872446">
                <a:moveTo>
                  <a:pt x="80560" y="0"/>
                </a:moveTo>
                <a:lnTo>
                  <a:pt x="2754080" y="0"/>
                </a:lnTo>
                <a:cubicBezTo>
                  <a:pt x="2798572" y="0"/>
                  <a:pt x="2834640" y="36068"/>
                  <a:pt x="2834640" y="80560"/>
                </a:cubicBezTo>
                <a:lnTo>
                  <a:pt x="2834640" y="4791886"/>
                </a:lnTo>
                <a:cubicBezTo>
                  <a:pt x="2834640" y="4836378"/>
                  <a:pt x="2798572" y="4872446"/>
                  <a:pt x="2754080" y="4872446"/>
                </a:cubicBezTo>
                <a:lnTo>
                  <a:pt x="80560" y="4872446"/>
                </a:lnTo>
                <a:cubicBezTo>
                  <a:pt x="36068" y="4872446"/>
                  <a:pt x="0" y="4836378"/>
                  <a:pt x="0" y="4791886"/>
                </a:cubicBezTo>
                <a:lnTo>
                  <a:pt x="0" y="80560"/>
                </a:lnTo>
                <a:cubicBezTo>
                  <a:pt x="0" y="36068"/>
                  <a:pt x="36068" y="0"/>
                  <a:pt x="8056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perspectiveRight" fov="2100000">
              <a:rot lat="21120000" lon="18600000" rev="2220000"/>
            </a:camera>
            <a:lightRig rig="threePt" dir="t"/>
          </a:scene3d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="" xmlns:p14="http://schemas.microsoft.com/office/powerpoint/2010/main" val="2420504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="" xmlns:a16="http://schemas.microsoft.com/office/drawing/2014/main" id="{E352B33D-1A92-2D43-BFDD-66BB2A2E9F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3488" y="1027355"/>
            <a:ext cx="2751580" cy="2737821"/>
          </a:xfrm>
          <a:custGeom>
            <a:avLst/>
            <a:gdLst>
              <a:gd name="connsiteX0" fmla="*/ 340383 w 2689412"/>
              <a:gd name="connsiteY0" fmla="*/ 0 h 2675964"/>
              <a:gd name="connsiteX1" fmla="*/ 2349029 w 2689412"/>
              <a:gd name="connsiteY1" fmla="*/ 0 h 2675964"/>
              <a:gd name="connsiteX2" fmla="*/ 2689412 w 2689412"/>
              <a:gd name="connsiteY2" fmla="*/ 340383 h 2675964"/>
              <a:gd name="connsiteX3" fmla="*/ 2689412 w 2689412"/>
              <a:gd name="connsiteY3" fmla="*/ 2335581 h 2675964"/>
              <a:gd name="connsiteX4" fmla="*/ 2349029 w 2689412"/>
              <a:gd name="connsiteY4" fmla="*/ 2675964 h 2675964"/>
              <a:gd name="connsiteX5" fmla="*/ 340383 w 2689412"/>
              <a:gd name="connsiteY5" fmla="*/ 2675964 h 2675964"/>
              <a:gd name="connsiteX6" fmla="*/ 0 w 2689412"/>
              <a:gd name="connsiteY6" fmla="*/ 2335581 h 2675964"/>
              <a:gd name="connsiteX7" fmla="*/ 0 w 2689412"/>
              <a:gd name="connsiteY7" fmla="*/ 340383 h 2675964"/>
              <a:gd name="connsiteX8" fmla="*/ 340383 w 2689412"/>
              <a:gd name="connsiteY8" fmla="*/ 0 h 267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412" h="2675964">
                <a:moveTo>
                  <a:pt x="340383" y="0"/>
                </a:moveTo>
                <a:lnTo>
                  <a:pt x="2349029" y="0"/>
                </a:lnTo>
                <a:cubicBezTo>
                  <a:pt x="2537017" y="0"/>
                  <a:pt x="2689412" y="152395"/>
                  <a:pt x="2689412" y="340383"/>
                </a:cubicBezTo>
                <a:lnTo>
                  <a:pt x="2689412" y="2335581"/>
                </a:lnTo>
                <a:cubicBezTo>
                  <a:pt x="2689412" y="2523569"/>
                  <a:pt x="2537017" y="2675964"/>
                  <a:pt x="2349029" y="2675964"/>
                </a:cubicBezTo>
                <a:lnTo>
                  <a:pt x="340383" y="2675964"/>
                </a:lnTo>
                <a:cubicBezTo>
                  <a:pt x="152395" y="2675964"/>
                  <a:pt x="0" y="2523569"/>
                  <a:pt x="0" y="2335581"/>
                </a:cubicBezTo>
                <a:lnTo>
                  <a:pt x="0" y="340383"/>
                </a:lnTo>
                <a:cubicBezTo>
                  <a:pt x="0" y="152395"/>
                  <a:pt x="152395" y="0"/>
                  <a:pt x="34038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rthographicFront">
              <a:rot lat="20880000" lon="2400000" rev="21060000"/>
            </a:camera>
            <a:lightRig rig="threePt" dir="t"/>
          </a:scene3d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19397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70744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150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86024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914898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43772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2593663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8121015" y="3434714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6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-10829" y="3434713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7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4053841" y="3807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2978915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 bwMode="auto">
          <a:xfrm>
            <a:off x="106045" y="122238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 bwMode="auto">
          <a:xfrm>
            <a:off x="2522302" y="122237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2"/>
          </p:nvPr>
        </p:nvSpPr>
        <p:spPr bwMode="auto">
          <a:xfrm>
            <a:off x="4938559" y="122238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3"/>
          </p:nvPr>
        </p:nvSpPr>
        <p:spPr bwMode="auto">
          <a:xfrm>
            <a:off x="7354816" y="122237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4"/>
          </p:nvPr>
        </p:nvSpPr>
        <p:spPr bwMode="auto">
          <a:xfrm>
            <a:off x="9771073" y="12223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5"/>
          </p:nvPr>
        </p:nvSpPr>
        <p:spPr bwMode="auto">
          <a:xfrm>
            <a:off x="106045" y="2356803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6"/>
          </p:nvPr>
        </p:nvSpPr>
        <p:spPr bwMode="auto">
          <a:xfrm>
            <a:off x="2522302" y="2356802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7"/>
          </p:nvPr>
        </p:nvSpPr>
        <p:spPr bwMode="auto">
          <a:xfrm>
            <a:off x="4938559" y="2356803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8"/>
          </p:nvPr>
        </p:nvSpPr>
        <p:spPr bwMode="auto">
          <a:xfrm>
            <a:off x="7354816" y="2356802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9"/>
          </p:nvPr>
        </p:nvSpPr>
        <p:spPr bwMode="auto">
          <a:xfrm>
            <a:off x="9771073" y="2356801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20"/>
          </p:nvPr>
        </p:nvSpPr>
        <p:spPr bwMode="auto">
          <a:xfrm>
            <a:off x="106045" y="459136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1"/>
          </p:nvPr>
        </p:nvSpPr>
        <p:spPr bwMode="auto">
          <a:xfrm>
            <a:off x="2522302" y="4591365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22"/>
          </p:nvPr>
        </p:nvSpPr>
        <p:spPr bwMode="auto">
          <a:xfrm>
            <a:off x="4938559" y="459136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23"/>
          </p:nvPr>
        </p:nvSpPr>
        <p:spPr bwMode="auto">
          <a:xfrm>
            <a:off x="7354816" y="4591365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24"/>
          </p:nvPr>
        </p:nvSpPr>
        <p:spPr bwMode="auto">
          <a:xfrm>
            <a:off x="9771073" y="4591364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27947418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741383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481682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223065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963364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704747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0445046" y="0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5715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1747098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3487397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5228780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6969079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8710462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10450761" y="1718480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5715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5" name="Picture Placeholder 8"/>
          <p:cNvSpPr>
            <a:spLocks noGrp="1"/>
          </p:cNvSpPr>
          <p:nvPr>
            <p:ph type="pic" sz="quarter" idx="25"/>
          </p:nvPr>
        </p:nvSpPr>
        <p:spPr>
          <a:xfrm>
            <a:off x="1747098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6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3487397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7" name="Picture Placeholder 8"/>
          <p:cNvSpPr>
            <a:spLocks noGrp="1"/>
          </p:cNvSpPr>
          <p:nvPr>
            <p:ph type="pic" sz="quarter" idx="27"/>
          </p:nvPr>
        </p:nvSpPr>
        <p:spPr>
          <a:xfrm>
            <a:off x="5228780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8" name="Picture Placeholder 8"/>
          <p:cNvSpPr>
            <a:spLocks noGrp="1"/>
          </p:cNvSpPr>
          <p:nvPr>
            <p:ph type="pic" sz="quarter" idx="28"/>
          </p:nvPr>
        </p:nvSpPr>
        <p:spPr>
          <a:xfrm>
            <a:off x="6969079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9" name="Picture Placeholder 8"/>
          <p:cNvSpPr>
            <a:spLocks noGrp="1"/>
          </p:cNvSpPr>
          <p:nvPr>
            <p:ph type="pic" sz="quarter" idx="29"/>
          </p:nvPr>
        </p:nvSpPr>
        <p:spPr>
          <a:xfrm>
            <a:off x="8710462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450761" y="3421591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1" name="Picture Placeholder 8"/>
          <p:cNvSpPr>
            <a:spLocks noGrp="1"/>
          </p:cNvSpPr>
          <p:nvPr>
            <p:ph type="pic" sz="quarter" idx="31"/>
          </p:nvPr>
        </p:nvSpPr>
        <p:spPr>
          <a:xfrm>
            <a:off x="11430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2" name="Picture Placeholder 8"/>
          <p:cNvSpPr>
            <a:spLocks noGrp="1"/>
          </p:cNvSpPr>
          <p:nvPr>
            <p:ph type="pic" sz="quarter" idx="32"/>
          </p:nvPr>
        </p:nvSpPr>
        <p:spPr>
          <a:xfrm>
            <a:off x="1752813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3" name="Picture Placeholder 8"/>
          <p:cNvSpPr>
            <a:spLocks noGrp="1"/>
          </p:cNvSpPr>
          <p:nvPr>
            <p:ph type="pic" sz="quarter" idx="33"/>
          </p:nvPr>
        </p:nvSpPr>
        <p:spPr>
          <a:xfrm>
            <a:off x="3493112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4" name="Picture Placeholder 8"/>
          <p:cNvSpPr>
            <a:spLocks noGrp="1"/>
          </p:cNvSpPr>
          <p:nvPr>
            <p:ph type="pic" sz="quarter" idx="34"/>
          </p:nvPr>
        </p:nvSpPr>
        <p:spPr>
          <a:xfrm>
            <a:off x="5234495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5" name="Picture Placeholder 8"/>
          <p:cNvSpPr>
            <a:spLocks noGrp="1"/>
          </p:cNvSpPr>
          <p:nvPr>
            <p:ph type="pic" sz="quarter" idx="35"/>
          </p:nvPr>
        </p:nvSpPr>
        <p:spPr>
          <a:xfrm>
            <a:off x="6974794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6" name="Picture Placeholder 8"/>
          <p:cNvSpPr>
            <a:spLocks noGrp="1"/>
          </p:cNvSpPr>
          <p:nvPr>
            <p:ph type="pic" sz="quarter" idx="36"/>
          </p:nvPr>
        </p:nvSpPr>
        <p:spPr>
          <a:xfrm>
            <a:off x="8716177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7" name="Picture Placeholder 8"/>
          <p:cNvSpPr>
            <a:spLocks noGrp="1"/>
          </p:cNvSpPr>
          <p:nvPr>
            <p:ph type="pic" sz="quarter" idx="37"/>
          </p:nvPr>
        </p:nvSpPr>
        <p:spPr>
          <a:xfrm>
            <a:off x="10456476" y="5140071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1613415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751C58-CF5A-481A-A8C3-9AE6DE1BC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6AC0354-8857-4D5A-8029-713F2BBF62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2F5C57AD-C262-49D3-8678-F460341B590F}"/>
              </a:ext>
            </a:extLst>
          </p:cNvPr>
          <p:cNvCxnSpPr>
            <a:cxnSpLocks/>
          </p:cNvCxnSpPr>
          <p:nvPr userDrawn="1"/>
        </p:nvCxnSpPr>
        <p:spPr>
          <a:xfrm>
            <a:off x="1815894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82224642-0EEE-47A5-8AB7-42629F447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964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54085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28DC2E-AE17-4B30-AF9A-CC943FF09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B0AAAB7-4027-46DA-9AE9-7D7D883B2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872371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0A3006F-3D7C-466A-99C2-36F5E9B55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FCF9C8B-8B22-4083-84F8-4561DA4CC4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4F59CBCF-8C2C-4291-9170-81C78CD42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301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05F3B82-8C2A-46E0-A0E3-A7A536FB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70F4E3EC-F2FE-4FF4-90D3-4257DDE215C3}"/>
              </a:ext>
            </a:extLst>
          </p:cNvPr>
          <p:cNvCxnSpPr>
            <a:cxnSpLocks/>
          </p:cNvCxnSpPr>
          <p:nvPr userDrawn="1"/>
        </p:nvCxnSpPr>
        <p:spPr>
          <a:xfrm>
            <a:off x="1693231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62158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A13D757-AF20-4E20-9AC5-6EE01DEB6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1712" y="15949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97EB18E-FA38-4EA6-8AA9-89C000B3B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041" y="2418812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73074BF-4CF1-4CAF-BB64-48D7F22DD4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9453" y="15949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12DF023-6920-40FF-AAD6-7BFE13DD1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9453" y="2418812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A835009E-3696-43AE-ACD6-FDA280737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962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B47415D2-2728-42CF-8D55-37ABCBF2A2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536C3AA7-4B49-4116-A3BF-A7693AD00B3B}"/>
              </a:ext>
            </a:extLst>
          </p:cNvPr>
          <p:cNvCxnSpPr>
            <a:cxnSpLocks/>
          </p:cNvCxnSpPr>
          <p:nvPr userDrawn="1"/>
        </p:nvCxnSpPr>
        <p:spPr>
          <a:xfrm>
            <a:off x="1815892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6316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025E52-4E42-494E-BC2C-62BB40AF8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118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40955EA-BEE6-4162-91AF-D0FCB7414B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="" xmlns:a16="http://schemas.microsoft.com/office/drawing/2014/main" id="{643E5F0A-5A05-4025-9FDA-0B7F546D98AD}"/>
              </a:ext>
            </a:extLst>
          </p:cNvPr>
          <p:cNvCxnSpPr>
            <a:cxnSpLocks/>
          </p:cNvCxnSpPr>
          <p:nvPr userDrawn="1"/>
        </p:nvCxnSpPr>
        <p:spPr>
          <a:xfrm>
            <a:off x="1827048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06513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819275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F2919C4A-84D7-044B-9309-890E798602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12293" y="1079286"/>
            <a:ext cx="3876566" cy="2878565"/>
          </a:xfrm>
          <a:solidFill>
            <a:schemeClr val="bg1">
              <a:lumMod val="65000"/>
            </a:schemeClr>
          </a:solidFill>
          <a:scene3d>
            <a:camera prst="perspectiveRight" fov="1680000">
              <a:rot lat="2040000" lon="19260000" rev="6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="" xmlns:p14="http://schemas.microsoft.com/office/powerpoint/2010/main" val="1487400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3FDBBFB9-708E-AE48-8990-463C05B31E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96174" y="869950"/>
            <a:ext cx="2282825" cy="4905375"/>
          </a:xfrm>
          <a:custGeom>
            <a:avLst/>
            <a:gdLst>
              <a:gd name="connsiteX0" fmla="*/ 228202 w 2282024"/>
              <a:gd name="connsiteY0" fmla="*/ 0 h 4913906"/>
              <a:gd name="connsiteX1" fmla="*/ 2053822 w 2282024"/>
              <a:gd name="connsiteY1" fmla="*/ 0 h 4913906"/>
              <a:gd name="connsiteX2" fmla="*/ 2282024 w 2282024"/>
              <a:gd name="connsiteY2" fmla="*/ 228202 h 4913906"/>
              <a:gd name="connsiteX3" fmla="*/ 2282024 w 2282024"/>
              <a:gd name="connsiteY3" fmla="*/ 4685704 h 4913906"/>
              <a:gd name="connsiteX4" fmla="*/ 2053822 w 2282024"/>
              <a:gd name="connsiteY4" fmla="*/ 4913906 h 4913906"/>
              <a:gd name="connsiteX5" fmla="*/ 228202 w 2282024"/>
              <a:gd name="connsiteY5" fmla="*/ 4913906 h 4913906"/>
              <a:gd name="connsiteX6" fmla="*/ 0 w 2282024"/>
              <a:gd name="connsiteY6" fmla="*/ 4685704 h 4913906"/>
              <a:gd name="connsiteX7" fmla="*/ 0 w 2282024"/>
              <a:gd name="connsiteY7" fmla="*/ 228202 h 4913906"/>
              <a:gd name="connsiteX8" fmla="*/ 228202 w 2282024"/>
              <a:gd name="connsiteY8" fmla="*/ 0 h 491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2024" h="4913906">
                <a:moveTo>
                  <a:pt x="228202" y="0"/>
                </a:moveTo>
                <a:lnTo>
                  <a:pt x="2053822" y="0"/>
                </a:lnTo>
                <a:cubicBezTo>
                  <a:pt x="2179854" y="0"/>
                  <a:pt x="2282024" y="102170"/>
                  <a:pt x="2282024" y="228202"/>
                </a:cubicBezTo>
                <a:lnTo>
                  <a:pt x="2282024" y="4685704"/>
                </a:lnTo>
                <a:cubicBezTo>
                  <a:pt x="2282024" y="4811736"/>
                  <a:pt x="2179854" y="4913906"/>
                  <a:pt x="2053822" y="4913906"/>
                </a:cubicBezTo>
                <a:lnTo>
                  <a:pt x="228202" y="4913906"/>
                </a:lnTo>
                <a:cubicBezTo>
                  <a:pt x="102170" y="4913906"/>
                  <a:pt x="0" y="4811736"/>
                  <a:pt x="0" y="4685704"/>
                </a:cubicBezTo>
                <a:lnTo>
                  <a:pt x="0" y="228202"/>
                </a:lnTo>
                <a:cubicBezTo>
                  <a:pt x="0" y="102170"/>
                  <a:pt x="102170" y="0"/>
                  <a:pt x="22820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="" xmlns:p14="http://schemas.microsoft.com/office/powerpoint/2010/main" val="234596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F03ABD0-9996-4E9F-82E9-62A6DE81D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316" y="1584085"/>
            <a:ext cx="11521378" cy="4737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3701130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6" r:id="rId12"/>
    <p:sldLayoutId id="2147483687" r:id="rId13"/>
    <p:sldLayoutId id="2147483688" r:id="rId14"/>
    <p:sldLayoutId id="214748368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A4DA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6375" y="1630392"/>
            <a:ext cx="964882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1A4DA0"/>
                </a:solidFill>
                <a:latin typeface="Times New Roman" pitchFamily="18" charset="0"/>
                <a:cs typeface="Times New Roman" pitchFamily="18" charset="0"/>
              </a:rPr>
              <a:t>О корректировке объемов медицинской помощи, оказываемых в рамках территориальной программы обязательного медицинского страхования </a:t>
            </a:r>
            <a:endParaRPr lang="ru-RU" sz="28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A4DA0"/>
                </a:solidFill>
                <a:latin typeface="Times New Roman" pitchFamily="18" charset="0"/>
                <a:cs typeface="Times New Roman" pitchFamily="18" charset="0"/>
              </a:rPr>
              <a:t>Республики </a:t>
            </a:r>
            <a:r>
              <a:rPr lang="ru-RU" sz="2800" b="1" dirty="0">
                <a:solidFill>
                  <a:srgbClr val="1A4DA0"/>
                </a:solidFill>
                <a:latin typeface="Times New Roman" pitchFamily="18" charset="0"/>
                <a:cs typeface="Times New Roman" pitchFamily="18" charset="0"/>
              </a:rPr>
              <a:t>Саха (Якутия) на 2026 </a:t>
            </a:r>
            <a:r>
              <a:rPr lang="ru-RU" sz="2800" b="1" dirty="0" smtClean="0">
                <a:solidFill>
                  <a:srgbClr val="1A4DA0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800" b="1" dirty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0" y="5845629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1A4DA0"/>
                </a:solidFill>
                <a:latin typeface="Times New Roman" pitchFamily="18" charset="0"/>
                <a:cs typeface="Times New Roman" pitchFamily="18" charset="0"/>
              </a:rPr>
              <a:t>г. Якутск 2026г.</a:t>
            </a:r>
            <a:endParaRPr lang="ru-RU" dirty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81257" y="462375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1A4DA0"/>
                </a:solidFill>
                <a:latin typeface="Times New Roman" pitchFamily="18" charset="0"/>
                <a:cs typeface="Times New Roman" pitchFamily="18" charset="0"/>
              </a:rPr>
              <a:t>Начальник ОМТП ТФОМС РС(Я) Уварова Р.Р.</a:t>
            </a:r>
            <a:endParaRPr lang="ru-RU" dirty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189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Исследования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01813698"/>
              </p:ext>
            </p:extLst>
          </p:nvPr>
        </p:nvGraphicFramePr>
        <p:xfrm>
          <a:off x="289111" y="1247490"/>
          <a:ext cx="11436659" cy="5610510"/>
        </p:xfrm>
        <a:graphic>
          <a:graphicData uri="http://schemas.openxmlformats.org/drawingml/2006/table">
            <a:tbl>
              <a:tblPr/>
              <a:tblGrid>
                <a:gridCol w="1599373"/>
                <a:gridCol w="996332"/>
                <a:gridCol w="3761653"/>
                <a:gridCol w="2011168"/>
                <a:gridCol w="3068133"/>
              </a:tblGrid>
              <a:tr h="10118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Исх.письмо МО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Запрос медицинской организации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Пояснение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Рекомендация рабочей группы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ГАУ РС(Я) «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РКБ 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3»</a:t>
                      </a: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03.08.2026 №808</a:t>
                      </a: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перераспределить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объёмы рентгеновской компьютерной томографии (РКТ) в ООО «Радикс-Мед»: РКТ без контрастирования — 60 исследований; РКТ с контрастированием — 40 исследований в ООО «Радикс-Мед»</a:t>
                      </a: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связи с продолжением ремонта аппарата компьютерной томографии и высокой потребностью в данном виде исследований</a:t>
                      </a: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Перераспределить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РКТ без контрастирования — 60 исследований; РКТ с контрастированием — 40 исследований  с ГАУ РС(Я) "РКБ № 3" в ООО «Радикс-Мед»</a:t>
                      </a: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ГАУ «МЦ г.Якутска».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Перераспределить объемы КТ исследований: РКТ без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контрастирования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связи с ремонтом аппарата компьютерной томографии с ГАУ РС(Я) «Поликлиника 1»  450 исследований в ГАУ «МЦ г.Якутска».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Перераспределить объемы КТ исследований: РКТ без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контрастирования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связи с ремонтом аппарата компьютерной томографии с ГАУ РС(Я) «Поликлиника 1»  450 исследований в ГАУ «МЦ г.Якутска».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ГАУ РС(Я) "РБ №1-НЦМ"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Дополнительно выделить ГАУ РС(Я) "РБ №1-НЦМ" им. М.Е.Николаева 500 исследований КТ.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Дополнительно выделить ГАУ РС(Я) "РБ №1-НЦМ" им. М.Е.Николаева 500 исследований КТ.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74578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90495" y="400051"/>
          <a:ext cx="11830057" cy="6460811"/>
        </p:xfrm>
        <a:graphic>
          <a:graphicData uri="http://schemas.openxmlformats.org/drawingml/2006/table">
            <a:tbl>
              <a:tblPr/>
              <a:tblGrid>
                <a:gridCol w="1514480"/>
                <a:gridCol w="354000"/>
                <a:gridCol w="84150"/>
                <a:gridCol w="366167"/>
                <a:gridCol w="433933"/>
                <a:gridCol w="466701"/>
                <a:gridCol w="450317"/>
                <a:gridCol w="450317"/>
                <a:gridCol w="450317"/>
                <a:gridCol w="450317"/>
                <a:gridCol w="522856"/>
                <a:gridCol w="246776"/>
                <a:gridCol w="483069"/>
                <a:gridCol w="483069"/>
                <a:gridCol w="483069"/>
                <a:gridCol w="483069"/>
                <a:gridCol w="483069"/>
                <a:gridCol w="483069"/>
                <a:gridCol w="483069"/>
                <a:gridCol w="483069"/>
                <a:gridCol w="483069"/>
                <a:gridCol w="316587"/>
                <a:gridCol w="458506"/>
                <a:gridCol w="458506"/>
                <a:gridCol w="458506"/>
              </a:tblGrid>
              <a:tr h="156796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Новый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по медицинской реабилитации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69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АПП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СЗП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АПП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СЗП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разница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69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АПП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СЗП</a:t>
                      </a:r>
                    </a:p>
                  </a:txBody>
                  <a:tcPr marL="5655" marR="5655" marT="5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9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ГБУ РС(Я) "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Мирнинская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ЦРБ"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9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ГАУ РС(Я) "Поликлиника № 1"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59,6%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53,2%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9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ГАУ РС(Я) "МЦ г. Якутска"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63,3%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54,3%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328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54,9%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82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ГАУ РС(Я) "РБ №1-НЦМ им. М.Е.Николаева"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59,8%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58,6%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ГАУ РС(Я) "Р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 №3"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59,5%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1180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708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59,4%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54,5%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1185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708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59,7%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9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ГАУ РС (Я) «РЦМРИСМ»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905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59,5%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2300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1322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57,5%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61,4%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1620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905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55,9%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2310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1322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57,2%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1270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8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ГБУ РС(Я) "РРЦ ДП ОВЗ"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60,7%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60,7%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8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ГАУ РС(Я) "РСОЦКРИ"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82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ГБУ РС(Я) "Санаторий "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Бэс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Чагда" 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314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66,9%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54,5%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69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АНО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ЦЗиПД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"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Абырал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58,9%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69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ООО с/п "Чэбдик"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58,8%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56,7%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54,2%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34,0%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5655" marR="5655" marT="5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19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8364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АПП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СП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СЗП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86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МТР расчет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903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116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86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усредненное за 3 года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6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7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6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301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6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6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86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МТР 2026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197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396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268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86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резерв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194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229</a:t>
                      </a: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8119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55" marR="5655" marT="56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6935" y="2660073"/>
            <a:ext cx="82058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1A4DA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200" dirty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431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6155"/>
            <a:ext cx="10885958" cy="723301"/>
          </a:xfrm>
        </p:spPr>
        <p:txBody>
          <a:bodyPr/>
          <a:lstStyle/>
          <a:p>
            <a:r>
              <a:rPr lang="ru-RU" dirty="0"/>
              <a:t>Амбулаторно-поликлиническая помощь							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1358958"/>
              </p:ext>
            </p:extLst>
          </p:nvPr>
        </p:nvGraphicFramePr>
        <p:xfrm>
          <a:off x="296883" y="1223157"/>
          <a:ext cx="11723668" cy="55855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5629"/>
                <a:gridCol w="2870807"/>
                <a:gridCol w="2831749"/>
                <a:gridCol w="1459372"/>
                <a:gridCol w="1546111"/>
              </a:tblGrid>
              <a:tr h="929493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Обоснование для корректировки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плановых объёмов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Рекомендация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рабочей группы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Скорректиро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ванный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2026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%  (январь -июль)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42216">
                <a:tc row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Постановление Правительства Республики Саха (Якутия)  от 31.07.2026 № 288  "О внесении изменений в Программу государственных гарантий бесплатного оказания гражданам медицинской помощи в Республике Саха (Якутия) на 2026 год и на плановый период 2027 и 2028 годов, утвержденную  постановлением Правительства Республики Саха (Якутия) № 24 от 23 января 2026 года.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увеличение среднего норматива  обращений по заболеваниям с 1,335969 до 1,440317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Распределить дополнительные 95 989 обращений по заболеваниям по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МО, имеющим прикрепленное население.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1 324 940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951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695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488 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56,5%)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1155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увеличение среднего норматива комплексных посещений при диспансеризации для оценки репродуктивного здоровья женщин и мужчин 0,145709 до 0,152060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Распределить дополнительные 5 842 комплексных посещений по медицинским организациям ( до внесения изменений - 134 037) согласно приказу МЗ РС(Я)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139 879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134 037</a:t>
                      </a:r>
                    </a:p>
                    <a:p>
                      <a:pPr algn="ctr" fontAlgn="ctr"/>
                      <a:endParaRPr lang="ru-RU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75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852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56,6%)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4712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 счет увеличения среднего норматива с 0,00562 до 0,011043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Распределить дополнительные 2028  комплексных посещений школы сахарного диабета согласно приказу МЗ РС(Я)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10 158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8130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4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 </a:t>
                      </a:r>
                      <a:endParaRPr lang="ru-RU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52,6%)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18450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9950" y="536155"/>
            <a:ext cx="7476008" cy="723301"/>
          </a:xfrm>
        </p:spPr>
        <p:txBody>
          <a:bodyPr/>
          <a:lstStyle/>
          <a:p>
            <a:r>
              <a:rPr lang="ru-RU" dirty="0" smtClean="0"/>
              <a:t>Амбулаторно-поликлиническая помощь</a:t>
            </a:r>
            <a:r>
              <a:rPr lang="ru-RU" dirty="0"/>
              <a:t>							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42707457"/>
              </p:ext>
            </p:extLst>
          </p:nvPr>
        </p:nvGraphicFramePr>
        <p:xfrm>
          <a:off x="807522" y="1757548"/>
          <a:ext cx="10189030" cy="3027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43944"/>
                <a:gridCol w="1819019"/>
                <a:gridCol w="3626067"/>
              </a:tblGrid>
              <a:tr h="9856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Обоснование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Рекомендация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рабочей группы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053123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Корректировка плановых объемов ТМК с применением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телемедицинских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технологий при  дистанционном взаимодействии медицинских работников между собой (врач-врач).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Протокол совещания МЗ РС(Я) по мониторингу исполнения объемов по ТМК от 20.08.2026 года.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Распределить объем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телемедицинских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консультаций врач-врач ( 74 205 в т.ч. С МТР) по медицинским организациям, имеющим прикрепленное население ( по республиканским МО оставить по 150 случаев консультаций)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87344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Стационарная помощь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42014934"/>
              </p:ext>
            </p:extLst>
          </p:nvPr>
        </p:nvGraphicFramePr>
        <p:xfrm>
          <a:off x="225632" y="1261856"/>
          <a:ext cx="11875323" cy="533784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33650"/>
                <a:gridCol w="830799"/>
                <a:gridCol w="1967681"/>
                <a:gridCol w="3014588"/>
                <a:gridCol w="2139785"/>
                <a:gridCol w="1163782"/>
                <a:gridCol w="1425038"/>
              </a:tblGrid>
              <a:tr h="8450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Исх.письмо МО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Запрос медицинской организации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Пояснение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Рекомендация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рабочей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группы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 2026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% 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(январь -июль)</a:t>
                      </a:r>
                    </a:p>
                  </a:txBody>
                  <a:tcPr marL="9525" marR="9525" marT="9525" marB="0" anchor="ctr"/>
                </a:tc>
              </a:tr>
              <a:tr h="1188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ГБУ РС(Я) "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Нерюнгринская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ЦРБ"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06.08.2026 г.№ 01-12-16 _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корректировке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плановых объемов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стационарной помощи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(онкология): увеличить план на 2026 год на 21 законченный случай.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Плановый объем медицинской помощи по стационарной помощи оставить без изменений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Стационарная помощь(онкология) оказывается в условиях ГБУ РС(Я) «ЯРОД»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 7765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онкология 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 4507 ( 58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%),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т.ч.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онкология 11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( 100%)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</a:tr>
              <a:tr h="32078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ГБУ РС(Я) "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Нерюнгринская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ЦРБ"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24.07.2026 № 01-08/5614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выделении объемов (квот) на оказание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ВМП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</a:t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профилю «травматология и ортопедия» (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эндопротезирование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тазобедренных суставов) на</a:t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 год в количестве 20 квот (код ВМП 16.00.53.001 – 15 случаев, код ВМП 16.00.54.001</a:t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5 случаев).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Уведомлением Территориального органа Росздравнадзора по Республике Саха</a:t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(Якутия) от 19.03.2026 (приказ № П14-43/26) в реестр лицензий ГБУ РС(Я)</a:t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Нерюнгринская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ЦРБ» внесены изменения, согласно которым разрешено выполнение</a:t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 (услуг) по оказанию высокотехнологичной помощи в стационарных условиях по</a:t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профилю «травматология и ортопедия» (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эндопротезирование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тазобедренных суставов) </a:t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+ 10 ВМП по травматологии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ортопедии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счет ГБУ РС(Я) "Вилюйская ЦРБ" - 10 ВМП по травматологии ортопедии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Согласовано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 ГВС МЗ РС(Я) Гороховым А.Н.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 7765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ВМП 445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 4507 ( 58%), </a:t>
                      </a:r>
                      <a:endParaRPr lang="ru-RU" sz="12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т.ч. </a:t>
                      </a:r>
                      <a:endParaRPr lang="ru-RU" sz="12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ВМП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 (51,4%)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19894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Стационарная помощь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9304039"/>
              </p:ext>
            </p:extLst>
          </p:nvPr>
        </p:nvGraphicFramePr>
        <p:xfrm>
          <a:off x="225632" y="1261858"/>
          <a:ext cx="11910950" cy="56888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33650"/>
                <a:gridCol w="830799"/>
                <a:gridCol w="1705669"/>
                <a:gridCol w="3076575"/>
                <a:gridCol w="2446688"/>
                <a:gridCol w="966098"/>
                <a:gridCol w="1551471"/>
              </a:tblGrid>
              <a:tr h="5567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Исх.письмо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Запрос медицинской организации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Пояснение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Рекомендация рабочей группы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 2026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%  (январь -июль)</a:t>
                      </a:r>
                    </a:p>
                  </a:txBody>
                  <a:tcPr marL="9525" marR="9525" marT="9525" marB="0" anchor="ctr"/>
                </a:tc>
              </a:tr>
              <a:tr h="22675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ГАУ РС(Я) "РБ №1-НЦМ" им.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М.Е.Николаева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06.08.2026 № 01-01-23/3045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увеличить плановый объем СП на 3000 законченных случаев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ходе контрольного мероприятия Счетной палаты РС(Я) отмечено, что имеющиеся мощности используются не в полном объеме, не обеспечена эффективная загрузка коечного фонда и врачебного персонала.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ставить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 изменений, в пределах утвержденного планового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объема.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Плановый объем медицинской помощи выделен КРТП на основании нормативов медицинской помощи в соответствии с Программой госгарантий. 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Основание: ч.10 ст. 36 Федерального закона от 29 ноября 2010 г. N 326-ФЗ "Об обязательном медицинском страховании в Российской Федерации".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 27 500. в т.ч.     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нкология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697, ВМП 831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 16 354 ( 59,5%) в т.ч.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онкология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418 ( 60,0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%),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ВМП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353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42,5%)</a:t>
                      </a:r>
                    </a:p>
                  </a:txBody>
                  <a:tcPr marL="9525" marR="9525" marT="9525" marB="0" anchor="ctr"/>
                </a:tc>
              </a:tr>
              <a:tr h="14141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ГБУ РС(Я) «Санаторий «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Бэс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Чагда» имени М.Е. Николаева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20.07.2026 исх № 01/1-39-324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рассмотреть заявленную потребность дополнительно  в количестве 150 законченных случаев по медицинской реабилитации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возможности проведения медицинской реабилитации в условиях круглосуточного стационара ветеранам боевых действий участникам СВО, а также членам их семей, в рамках обязательного медицинского страхования.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 выделить 14 случаев медицинской реабилитации в условиях круглосуточного стационара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 МР 300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 МР 210 ( 70%) ( 30 случаев в месяц)</a:t>
                      </a:r>
                    </a:p>
                  </a:txBody>
                  <a:tcPr marL="9525" marR="9525" marT="9525" marB="0" anchor="ctr"/>
                </a:tc>
              </a:tr>
              <a:tr h="13309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ГБУ РС(Я) "</a:t>
                      </a:r>
                      <a:r>
                        <a:rPr lang="ru-RU" sz="12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Олекминская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ЦРБ"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22.07.2026 г. №1321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увеличить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объем по стационарной +400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итогам 6 месяцев 2026 </a:t>
                      </a:r>
                      <a:r>
                        <a:rPr lang="ru-RU" sz="12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года,с</a:t>
                      </a:r>
                      <a:r>
                        <a:rPr lang="ru-RU" sz="1200" u="none" strike="noStrike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прогнозным 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перевыполнением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плановых объемов и высокой</a:t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заболеваемостью болезнями системы кровообращения, высокой смертностью</a:t>
                      </a:r>
                      <a:b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БСК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оставить без изменений, в пределах утвержденного планового объема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 2236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 1283(57,4%)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56" marR="4756" marT="475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60638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Стационарная помощь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95493156"/>
              </p:ext>
            </p:extLst>
          </p:nvPr>
        </p:nvGraphicFramePr>
        <p:xfrm>
          <a:off x="225632" y="1261858"/>
          <a:ext cx="11910950" cy="48895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33650"/>
                <a:gridCol w="830799"/>
                <a:gridCol w="1967681"/>
                <a:gridCol w="3076191"/>
                <a:gridCol w="1555668"/>
                <a:gridCol w="1595490"/>
                <a:gridCol w="1551471"/>
              </a:tblGrid>
              <a:tr h="6006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Исх.письмо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Запрос медицинской организации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Пояснение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Рекомендация рабочей группы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 2026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%  (январь -июль)</a:t>
                      </a:r>
                    </a:p>
                  </a:txBody>
                  <a:tcPr marL="9525" marR="9525" marT="9525" marB="0" anchor="ctr"/>
                </a:tc>
              </a:tr>
              <a:tr h="16635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ГАУ РС(Я) "Республиканский социально-оздоровительный центр комплексной реабилитации инвалидов им.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Ю.П.Степанова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</a:p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27.07.2026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увеличить плановый объем СП по медицинской реабилитации до 500 законченных случаев ( +250)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Письмо замминистра труда и социального развития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И.В.Коротких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заместителю Председателя Правительства РС(Я) 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Г.М.Степанову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резервов, пересмотреть </a:t>
                      </a:r>
                    </a:p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итогам 9 месяцев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2026 года по МР СП 500, в 2026 году - 250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2026 475 ( 95%), 2025 7 мес. 150 ( 60%)</a:t>
                      </a:r>
                    </a:p>
                  </a:txBody>
                  <a:tcPr marL="9525" marR="9525" marT="9525" marB="0" anchor="ctr"/>
                </a:tc>
              </a:tr>
              <a:tr h="1189536"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увеличить плановый объем С3П по медицинской реабилитации до 50 законченных случаев ( +20)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 резервов, пересмотреть </a:t>
                      </a: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итогам 9 месяцев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2026 года по МР СЗП 50, в 2026 году - 30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2026 50 ( 100%), 2025 7 мес. 18 ( 60%)</a:t>
                      </a:r>
                    </a:p>
                  </a:txBody>
                  <a:tcPr marL="9525" marR="9525" marT="9525" marB="0" anchor="ctr"/>
                </a:tc>
              </a:tr>
              <a:tr h="14357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ГАУ РС(Я) "Хангаласская ЦРБ"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12.08.2026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дополнительные объемы по СП по профилю "Онкология" +10 случаев.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Нет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резервов,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( онкология) в условиях ГБУ РС(Я) «ЯРОД»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97792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Дневной стационар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46448482"/>
              </p:ext>
            </p:extLst>
          </p:nvPr>
        </p:nvGraphicFramePr>
        <p:xfrm>
          <a:off x="332508" y="1528811"/>
          <a:ext cx="11626643" cy="4322291"/>
        </p:xfrm>
        <a:graphic>
          <a:graphicData uri="http://schemas.openxmlformats.org/drawingml/2006/table">
            <a:tbl>
              <a:tblPr/>
              <a:tblGrid>
                <a:gridCol w="1305723"/>
                <a:gridCol w="813402"/>
                <a:gridCol w="1823484"/>
                <a:gridCol w="2550332"/>
                <a:gridCol w="2004226"/>
                <a:gridCol w="1562100"/>
                <a:gridCol w="1567376"/>
              </a:tblGrid>
              <a:tr h="8221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Исх.письмо МО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Запрос медицинской организации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Пояснение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Рекомендация рабочей группы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 2026 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%  (январь -июль)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221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по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Республике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Саха (Якутия)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СЗП 61 179, в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онкология 13 634,    эко - 450,           гепатит С - 1 185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СЗП 35 250 ( 57,6%) онкология 8 185 ( 60,0%), ЭКО 225 ( 50.0%),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гепатит С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- 720 (60,8%)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865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ГБУ РС(Я) "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Олекминская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ЦРБ"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22.07.2026 г. №1321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просит увеличить плановый объем по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стационарозамещающей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помощи +300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итогам 6 месяцев 2026 года, с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прогнозным перевыполнением плановых объемов и высокой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заболеваемостью болезнями системы кровообращения, высокой смертностью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БСК 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оставить без изменений, в пределах утвержденного планового объема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( 59,8%)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1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"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Флебоклиника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05.08.2026 № 12-08/26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Выделить 500 случаев  лазерной коагуляции варикозных вен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 возможности, резервов нет.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304" marR="5304" marT="530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1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 РС(Я) "ЯРКБ"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13.08.2026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 случаев СЗП по профилю МР, 50 МР АПП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оказания специализированной медицинской помощи по МР пациентам отделения ранней помощи 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катамнеза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Перинатального центра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 возможности, резервов нет.</a:t>
                      </a: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Рекомендовать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2027 год.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3875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Дневной стационар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9007872"/>
              </p:ext>
            </p:extLst>
          </p:nvPr>
        </p:nvGraphicFramePr>
        <p:xfrm>
          <a:off x="0" y="1405451"/>
          <a:ext cx="11946576" cy="4388065"/>
        </p:xfrm>
        <a:graphic>
          <a:graphicData uri="http://schemas.openxmlformats.org/drawingml/2006/table">
            <a:tbl>
              <a:tblPr/>
              <a:tblGrid>
                <a:gridCol w="1341653"/>
                <a:gridCol w="835784"/>
                <a:gridCol w="3278652"/>
                <a:gridCol w="1896439"/>
                <a:gridCol w="1798938"/>
                <a:gridCol w="1270171"/>
                <a:gridCol w="1524939"/>
              </a:tblGrid>
              <a:tr h="8221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Исх.письмо МО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Запрос медицинской организации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Пояснение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Рекомендация рабочей группы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 2026 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%  (январь -июль)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865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ФГБНУ "ЯНЦ КМП"</a:t>
                      </a:r>
                    </a:p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22.07.2026 № 01.3-12/284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 выделить 100 законченных случаев СЗП 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оказания СЗП для проведения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ботулинотерапии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больным с ревматическими заболеваниями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оставить без изменений,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пределах утвержденного планового объема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СЗП 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СЗП 120 (60,0%)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111">
                <a:tc v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РОО "Ассоциация пациентов со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спиноцеребральной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атаксией 1 типа и другими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нейродегенгеративными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заболеваниями РС(Я) Центра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гнйрогенеративных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заболеваний ФГБНУ "ЯНЦ комплексных медицинских проблем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проситоказать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содействие в увеличении объемов по ТПОМС для клиники ЯНЦ КМП.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1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ГБУ "Республиканский реабилитационный центр детей и подростков с ограниченными возможностями"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27.07.2026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увеличить плановый объем СЗП по медицинской реабилитации до 450 законченных случаев ( +150)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Письмо замминистра труда и социального развития И.В.Коротких заместителю Председателя Правительства РС(Я)  Г.М.Степанову.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резервов, пересмотреть </a:t>
                      </a:r>
                    </a:p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итогам 9 месяцев </a:t>
                      </a:r>
                    </a:p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 ( 60,7%)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19690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9950" y="536155"/>
            <a:ext cx="7476008" cy="723301"/>
          </a:xfrm>
        </p:spPr>
        <p:txBody>
          <a:bodyPr/>
          <a:lstStyle/>
          <a:p>
            <a:r>
              <a:rPr lang="ru-RU" dirty="0" smtClean="0"/>
              <a:t>Дневной стационар</a:t>
            </a:r>
            <a:r>
              <a:rPr lang="ru-RU" dirty="0"/>
              <a:t>							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42707457"/>
              </p:ext>
            </p:extLst>
          </p:nvPr>
        </p:nvGraphicFramePr>
        <p:xfrm>
          <a:off x="807522" y="1757548"/>
          <a:ext cx="10189030" cy="254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8795"/>
                <a:gridCol w="3105149"/>
                <a:gridCol w="1819019"/>
                <a:gridCol w="3626067"/>
              </a:tblGrid>
              <a:tr h="9856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</a:t>
                      </a:r>
                    </a:p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Запрос медицинской организации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Обоснование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Рекомендация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рабочей группы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05312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ГАУ РС(Я) "РБ №1-НЦМ" им.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М.Е.Николаева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Дополнительно выделить 180 случаев на прерывание беременности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Приказ МЗ РС(Я), письмо МЗ РС(Я) Павловой Т.Ю. о выделении дополнительных объемов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Дополнительно выделить 180 случаев  по СЗП по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ds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02.006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87344493"/>
      </p:ext>
    </p:extLst>
  </p:cSld>
  <p:clrMapOvr>
    <a:masterClrMapping/>
  </p:clrMapOvr>
</p:sld>
</file>

<file path=ppt/theme/theme1.xml><?xml version="1.0" encoding="utf-8"?>
<a:theme xmlns:a="http://schemas.openxmlformats.org/drawingml/2006/main" name="SakhaOMS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akhaoms">
      <a:majorFont>
        <a:latin typeface="Zona Pro ExtraBold"/>
        <a:ea typeface=""/>
        <a:cs typeface=""/>
      </a:majorFont>
      <a:minorFont>
        <a:latin typeface="Zona Pro Regula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khaOMS" id="{5C72C940-40E0-4ECF-AA03-C43B4F1394F6}" vid="{75C155A3-9C57-4A46-9E4E-997E32BDD7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61947</TotalTime>
  <Words>1870</Words>
  <Application>Microsoft Office PowerPoint</Application>
  <PresentationFormat>Произвольный</PresentationFormat>
  <Paragraphs>519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SakhaOMS</vt:lpstr>
      <vt:lpstr>Слайд 1</vt:lpstr>
      <vt:lpstr>Амбулаторно-поликлиническая помощь        </vt:lpstr>
      <vt:lpstr>Амбулаторно-поликлиническая помощь        </vt:lpstr>
      <vt:lpstr>Стационарная помощь</vt:lpstr>
      <vt:lpstr>Стационарная помощь</vt:lpstr>
      <vt:lpstr>Стационарная помощь</vt:lpstr>
      <vt:lpstr>Дневной стационар</vt:lpstr>
      <vt:lpstr>Дневной стационар</vt:lpstr>
      <vt:lpstr>Дневной стационар        </vt:lpstr>
      <vt:lpstr>Исследования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Василий Охлопков</dc:creator>
  <cp:lastModifiedBy>uvarovar</cp:lastModifiedBy>
  <cp:revision>1556</cp:revision>
  <cp:lastPrinted>2026-04-29T07:25:35Z</cp:lastPrinted>
  <dcterms:created xsi:type="dcterms:W3CDTF">2020-05-24T04:04:05Z</dcterms:created>
  <dcterms:modified xsi:type="dcterms:W3CDTF">2026-08-25T06:08:08Z</dcterms:modified>
</cp:coreProperties>
</file>