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78" r:id="rId5"/>
    <p:sldId id="267" r:id="rId6"/>
    <p:sldId id="271" r:id="rId7"/>
    <p:sldId id="272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57" autoAdjust="0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02659C-7303-4C61-8C3C-78B674301141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324A368D-FC80-4411-B3E3-C5ACB3D9C0F6}">
      <dgm:prSet phldrT="[Текст]" custT="1"/>
      <dgm:spPr/>
      <dgm:t>
        <a:bodyPr/>
        <a:lstStyle/>
        <a:p>
          <a:r>
            <a:rPr lang="ru-RU" sz="2400" b="1" dirty="0" smtClean="0"/>
            <a:t>ПАЦИЕНТЫ, ПЕРЕНЕСШИЕ </a:t>
          </a:r>
          <a:r>
            <a:rPr lang="en-US" sz="2400" b="1" dirty="0" smtClean="0"/>
            <a:t>COVID-19</a:t>
          </a:r>
          <a:r>
            <a:rPr lang="ru-RU" sz="2400" b="1" dirty="0" smtClean="0"/>
            <a:t>, </a:t>
          </a:r>
        </a:p>
        <a:p>
          <a:r>
            <a:rPr lang="ru-RU" sz="2400" b="1" dirty="0" smtClean="0"/>
            <a:t>С КОМОРБИДНЫМ ФОНОМ</a:t>
          </a:r>
          <a:endParaRPr lang="ru-RU" sz="2400" b="1" dirty="0"/>
        </a:p>
      </dgm:t>
    </dgm:pt>
    <dgm:pt modelId="{30180340-9C30-4979-BA25-673567583E2A}" type="parTrans" cxnId="{DFD191B7-AEB6-4944-8DC7-76BF422AE6E8}">
      <dgm:prSet/>
      <dgm:spPr/>
      <dgm:t>
        <a:bodyPr/>
        <a:lstStyle/>
        <a:p>
          <a:endParaRPr lang="ru-RU"/>
        </a:p>
      </dgm:t>
    </dgm:pt>
    <dgm:pt modelId="{96EE17D3-BC5B-45FD-958A-A3194C8891D4}" type="sibTrans" cxnId="{DFD191B7-AEB6-4944-8DC7-76BF422AE6E8}">
      <dgm:prSet/>
      <dgm:spPr/>
      <dgm:t>
        <a:bodyPr/>
        <a:lstStyle/>
        <a:p>
          <a:endParaRPr lang="ru-RU"/>
        </a:p>
      </dgm:t>
    </dgm:pt>
    <dgm:pt modelId="{A1882641-738A-488D-9676-D8CB64695EAE}">
      <dgm:prSet phldrT="[Текст]" custT="1"/>
      <dgm:spPr/>
      <dgm:t>
        <a:bodyPr/>
        <a:lstStyle/>
        <a:p>
          <a:r>
            <a:rPr lang="ru-RU" sz="2400" b="1" dirty="0" smtClean="0"/>
            <a:t>ИНЫЕ ГРАЖДАНЕ</a:t>
          </a:r>
          <a:endParaRPr lang="ru-RU" sz="2400" b="1" dirty="0"/>
        </a:p>
      </dgm:t>
    </dgm:pt>
    <dgm:pt modelId="{58C87954-2CD0-4AE7-911B-34A948953EEA}" type="parTrans" cxnId="{42820365-F1DA-4153-ABA4-36D3C356B4C1}">
      <dgm:prSet/>
      <dgm:spPr/>
      <dgm:t>
        <a:bodyPr/>
        <a:lstStyle/>
        <a:p>
          <a:endParaRPr lang="ru-RU"/>
        </a:p>
      </dgm:t>
    </dgm:pt>
    <dgm:pt modelId="{FC7D929D-38F7-4FA1-B7CB-D8097CF0EE05}" type="sibTrans" cxnId="{42820365-F1DA-4153-ABA4-36D3C356B4C1}">
      <dgm:prSet/>
      <dgm:spPr/>
      <dgm:t>
        <a:bodyPr/>
        <a:lstStyle/>
        <a:p>
          <a:endParaRPr lang="ru-RU"/>
        </a:p>
      </dgm:t>
    </dgm:pt>
    <dgm:pt modelId="{06C06A6E-D550-4FC3-A7F9-11D5C55D5A5A}">
      <dgm:prSet custT="1"/>
      <dgm:spPr/>
      <dgm:t>
        <a:bodyPr/>
        <a:lstStyle/>
        <a:p>
          <a:r>
            <a:rPr lang="ru-RU" sz="2400" b="1" dirty="0" smtClean="0"/>
            <a:t>ПАЦИЕНТЫ, ПЕРЕНЕСШИЕ </a:t>
          </a:r>
          <a:r>
            <a:rPr lang="en-US" sz="2400" b="1" dirty="0" smtClean="0"/>
            <a:t>COVID-19</a:t>
          </a:r>
          <a:endParaRPr lang="ru-RU" sz="2400" b="1" dirty="0"/>
        </a:p>
      </dgm:t>
    </dgm:pt>
    <dgm:pt modelId="{BD07EFF4-66B6-4D21-898E-940D8E2659D2}" type="parTrans" cxnId="{CC2CD33E-8E45-4ABD-815B-CD71E5C9EF71}">
      <dgm:prSet/>
      <dgm:spPr/>
      <dgm:t>
        <a:bodyPr/>
        <a:lstStyle/>
        <a:p>
          <a:endParaRPr lang="ru-RU"/>
        </a:p>
      </dgm:t>
    </dgm:pt>
    <dgm:pt modelId="{CAAFE98C-B4C1-4669-B664-C843F169A4B8}" type="sibTrans" cxnId="{CC2CD33E-8E45-4ABD-815B-CD71E5C9EF71}">
      <dgm:prSet/>
      <dgm:spPr/>
      <dgm:t>
        <a:bodyPr/>
        <a:lstStyle/>
        <a:p>
          <a:endParaRPr lang="ru-RU"/>
        </a:p>
      </dgm:t>
    </dgm:pt>
    <dgm:pt modelId="{C19C4E30-ACAA-4B0A-BCEB-589CDAD7812E}">
      <dgm:prSet custT="1"/>
      <dgm:spPr/>
      <dgm:t>
        <a:bodyPr/>
        <a:lstStyle/>
        <a:p>
          <a:r>
            <a:rPr lang="ru-RU" sz="2400" b="1" dirty="0" smtClean="0"/>
            <a:t>ЛИЦА, НЕ ОБРАЩАВШИЕСЯ В МЕДИЦИНСКУЮ </a:t>
          </a:r>
          <a:r>
            <a:rPr lang="ru-RU" sz="2400" b="1" smtClean="0"/>
            <a:t>ОРГАНИЗАЦИЮ БОЛЕЕ </a:t>
          </a:r>
          <a:r>
            <a:rPr lang="ru-RU" sz="2400" b="1" dirty="0" smtClean="0"/>
            <a:t>2-Х ЛЕТ</a:t>
          </a:r>
          <a:endParaRPr lang="ru-RU" sz="2400" b="1" dirty="0"/>
        </a:p>
      </dgm:t>
    </dgm:pt>
    <dgm:pt modelId="{8815C097-4ACC-4FE1-B8B7-AD4362EF92A8}" type="parTrans" cxnId="{EB58ED09-86C7-44A9-BD16-B6EB05335AF4}">
      <dgm:prSet/>
      <dgm:spPr/>
      <dgm:t>
        <a:bodyPr/>
        <a:lstStyle/>
        <a:p>
          <a:endParaRPr lang="ru-RU"/>
        </a:p>
      </dgm:t>
    </dgm:pt>
    <dgm:pt modelId="{4841D0F9-4711-4A57-84BD-9233CA5A1FC5}" type="sibTrans" cxnId="{EB58ED09-86C7-44A9-BD16-B6EB05335AF4}">
      <dgm:prSet/>
      <dgm:spPr/>
      <dgm:t>
        <a:bodyPr/>
        <a:lstStyle/>
        <a:p>
          <a:endParaRPr lang="ru-RU"/>
        </a:p>
      </dgm:t>
    </dgm:pt>
    <dgm:pt modelId="{8C76CC52-DCD0-4EF8-857D-CD1FD30D827B}" type="pres">
      <dgm:prSet presAssocID="{AA02659C-7303-4C61-8C3C-78B67430114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A5BC006-0E5D-49A1-A4A7-D731F91BF540}" type="pres">
      <dgm:prSet presAssocID="{AA02659C-7303-4C61-8C3C-78B674301141}" presName="Name1" presStyleCnt="0"/>
      <dgm:spPr/>
    </dgm:pt>
    <dgm:pt modelId="{68523902-188F-477B-999C-8BE13999546C}" type="pres">
      <dgm:prSet presAssocID="{AA02659C-7303-4C61-8C3C-78B674301141}" presName="cycle" presStyleCnt="0"/>
      <dgm:spPr/>
    </dgm:pt>
    <dgm:pt modelId="{8C1D34DB-BECC-44C2-A0A1-81DFDDB199A0}" type="pres">
      <dgm:prSet presAssocID="{AA02659C-7303-4C61-8C3C-78B674301141}" presName="srcNode" presStyleLbl="node1" presStyleIdx="0" presStyleCnt="4"/>
      <dgm:spPr/>
    </dgm:pt>
    <dgm:pt modelId="{5FE7115D-6CC2-4C09-A2EB-F1D8C15EE8D2}" type="pres">
      <dgm:prSet presAssocID="{AA02659C-7303-4C61-8C3C-78B674301141}" presName="conn" presStyleLbl="parChTrans1D2" presStyleIdx="0" presStyleCnt="1"/>
      <dgm:spPr/>
      <dgm:t>
        <a:bodyPr/>
        <a:lstStyle/>
        <a:p>
          <a:endParaRPr lang="ru-RU"/>
        </a:p>
      </dgm:t>
    </dgm:pt>
    <dgm:pt modelId="{83BA2613-7B7C-4B2E-9766-C87BD5473575}" type="pres">
      <dgm:prSet presAssocID="{AA02659C-7303-4C61-8C3C-78B674301141}" presName="extraNode" presStyleLbl="node1" presStyleIdx="0" presStyleCnt="4"/>
      <dgm:spPr/>
    </dgm:pt>
    <dgm:pt modelId="{CECC2F17-1E3E-4A56-81FE-E0B148DF7D32}" type="pres">
      <dgm:prSet presAssocID="{AA02659C-7303-4C61-8C3C-78B674301141}" presName="dstNode" presStyleLbl="node1" presStyleIdx="0" presStyleCnt="4"/>
      <dgm:spPr/>
    </dgm:pt>
    <dgm:pt modelId="{71151373-A03C-42CE-B328-7086132B446E}" type="pres">
      <dgm:prSet presAssocID="{324A368D-FC80-4411-B3E3-C5ACB3D9C0F6}" presName="text_1" presStyleLbl="node1" presStyleIdx="0" presStyleCnt="4" custAng="0" custScaleY="1553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9875E8-6EAB-4714-A05D-38D94B80B233}" type="pres">
      <dgm:prSet presAssocID="{324A368D-FC80-4411-B3E3-C5ACB3D9C0F6}" presName="accent_1" presStyleCnt="0"/>
      <dgm:spPr/>
    </dgm:pt>
    <dgm:pt modelId="{C07072B0-F041-4CAF-B870-11D0519A1D24}" type="pres">
      <dgm:prSet presAssocID="{324A368D-FC80-4411-B3E3-C5ACB3D9C0F6}" presName="accentRepeatNode" presStyleLbl="solidFgAcc1" presStyleIdx="0" presStyleCnt="4"/>
      <dgm:spPr/>
    </dgm:pt>
    <dgm:pt modelId="{5644F892-FE68-4E6A-B4FC-EC279AF1BAC8}" type="pres">
      <dgm:prSet presAssocID="{06C06A6E-D550-4FC3-A7F9-11D5C55D5A5A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5F51F7-DE6D-4B84-A13A-F8F9393FDB4E}" type="pres">
      <dgm:prSet presAssocID="{06C06A6E-D550-4FC3-A7F9-11D5C55D5A5A}" presName="accent_2" presStyleCnt="0"/>
      <dgm:spPr/>
    </dgm:pt>
    <dgm:pt modelId="{EB775B7D-3BAF-4C88-A517-E620BB199D43}" type="pres">
      <dgm:prSet presAssocID="{06C06A6E-D550-4FC3-A7F9-11D5C55D5A5A}" presName="accentRepeatNode" presStyleLbl="solidFgAcc1" presStyleIdx="1" presStyleCnt="4"/>
      <dgm:spPr/>
    </dgm:pt>
    <dgm:pt modelId="{63330B25-328D-4127-BFC2-B140B2589F24}" type="pres">
      <dgm:prSet presAssocID="{C19C4E30-ACAA-4B0A-BCEB-589CDAD7812E}" presName="text_3" presStyleLbl="node1" presStyleIdx="2" presStyleCnt="4" custScaleY="1771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0AB92A-A8C7-4821-9DDC-F57D41B61A30}" type="pres">
      <dgm:prSet presAssocID="{C19C4E30-ACAA-4B0A-BCEB-589CDAD7812E}" presName="accent_3" presStyleCnt="0"/>
      <dgm:spPr/>
    </dgm:pt>
    <dgm:pt modelId="{A243C98B-9631-4D0B-A5D4-52B7853ED968}" type="pres">
      <dgm:prSet presAssocID="{C19C4E30-ACAA-4B0A-BCEB-589CDAD7812E}" presName="accentRepeatNode" presStyleLbl="solidFgAcc1" presStyleIdx="2" presStyleCnt="4"/>
      <dgm:spPr/>
    </dgm:pt>
    <dgm:pt modelId="{34ACE01A-EA57-446E-8ABF-A57AAFDE1C61}" type="pres">
      <dgm:prSet presAssocID="{A1882641-738A-488D-9676-D8CB64695EAE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4923CF-AC6B-4747-BF32-56E1A3F8968A}" type="pres">
      <dgm:prSet presAssocID="{A1882641-738A-488D-9676-D8CB64695EAE}" presName="accent_4" presStyleCnt="0"/>
      <dgm:spPr/>
    </dgm:pt>
    <dgm:pt modelId="{FF707751-D789-4C4A-8FFD-B38F16AF2984}" type="pres">
      <dgm:prSet presAssocID="{A1882641-738A-488D-9676-D8CB64695EAE}" presName="accentRepeatNode" presStyleLbl="solidFgAcc1" presStyleIdx="3" presStyleCnt="4"/>
      <dgm:spPr/>
    </dgm:pt>
  </dgm:ptLst>
  <dgm:cxnLst>
    <dgm:cxn modelId="{42820365-F1DA-4153-ABA4-36D3C356B4C1}" srcId="{AA02659C-7303-4C61-8C3C-78B674301141}" destId="{A1882641-738A-488D-9676-D8CB64695EAE}" srcOrd="3" destOrd="0" parTransId="{58C87954-2CD0-4AE7-911B-34A948953EEA}" sibTransId="{FC7D929D-38F7-4FA1-B7CB-D8097CF0EE05}"/>
    <dgm:cxn modelId="{A1917C62-1C6A-4278-BED5-4826B9A40F2B}" type="presOf" srcId="{06C06A6E-D550-4FC3-A7F9-11D5C55D5A5A}" destId="{5644F892-FE68-4E6A-B4FC-EC279AF1BAC8}" srcOrd="0" destOrd="0" presId="urn:microsoft.com/office/officeart/2008/layout/VerticalCurvedList"/>
    <dgm:cxn modelId="{DFD191B7-AEB6-4944-8DC7-76BF422AE6E8}" srcId="{AA02659C-7303-4C61-8C3C-78B674301141}" destId="{324A368D-FC80-4411-B3E3-C5ACB3D9C0F6}" srcOrd="0" destOrd="0" parTransId="{30180340-9C30-4979-BA25-673567583E2A}" sibTransId="{96EE17D3-BC5B-45FD-958A-A3194C8891D4}"/>
    <dgm:cxn modelId="{17D496DE-05F2-4E49-8CE1-13D72DAD6F14}" type="presOf" srcId="{324A368D-FC80-4411-B3E3-C5ACB3D9C0F6}" destId="{71151373-A03C-42CE-B328-7086132B446E}" srcOrd="0" destOrd="0" presId="urn:microsoft.com/office/officeart/2008/layout/VerticalCurvedList"/>
    <dgm:cxn modelId="{72659A9B-B069-4F3D-9D1A-DA323BC926A0}" type="presOf" srcId="{C19C4E30-ACAA-4B0A-BCEB-589CDAD7812E}" destId="{63330B25-328D-4127-BFC2-B140B2589F24}" srcOrd="0" destOrd="0" presId="urn:microsoft.com/office/officeart/2008/layout/VerticalCurvedList"/>
    <dgm:cxn modelId="{EB58ED09-86C7-44A9-BD16-B6EB05335AF4}" srcId="{AA02659C-7303-4C61-8C3C-78B674301141}" destId="{C19C4E30-ACAA-4B0A-BCEB-589CDAD7812E}" srcOrd="2" destOrd="0" parTransId="{8815C097-4ACC-4FE1-B8B7-AD4362EF92A8}" sibTransId="{4841D0F9-4711-4A57-84BD-9233CA5A1FC5}"/>
    <dgm:cxn modelId="{13F4ABEB-63F5-4F41-BE2B-5F0ADECFE0FF}" type="presOf" srcId="{96EE17D3-BC5B-45FD-958A-A3194C8891D4}" destId="{5FE7115D-6CC2-4C09-A2EB-F1D8C15EE8D2}" srcOrd="0" destOrd="0" presId="urn:microsoft.com/office/officeart/2008/layout/VerticalCurvedList"/>
    <dgm:cxn modelId="{AAEC91DE-C98D-4BEA-B295-E5B023FCD513}" type="presOf" srcId="{A1882641-738A-488D-9676-D8CB64695EAE}" destId="{34ACE01A-EA57-446E-8ABF-A57AAFDE1C61}" srcOrd="0" destOrd="0" presId="urn:microsoft.com/office/officeart/2008/layout/VerticalCurvedList"/>
    <dgm:cxn modelId="{F9D33A07-997F-4746-BEF7-447D1A87C5FA}" type="presOf" srcId="{AA02659C-7303-4C61-8C3C-78B674301141}" destId="{8C76CC52-DCD0-4EF8-857D-CD1FD30D827B}" srcOrd="0" destOrd="0" presId="urn:microsoft.com/office/officeart/2008/layout/VerticalCurvedList"/>
    <dgm:cxn modelId="{CC2CD33E-8E45-4ABD-815B-CD71E5C9EF71}" srcId="{AA02659C-7303-4C61-8C3C-78B674301141}" destId="{06C06A6E-D550-4FC3-A7F9-11D5C55D5A5A}" srcOrd="1" destOrd="0" parTransId="{BD07EFF4-66B6-4D21-898E-940D8E2659D2}" sibTransId="{CAAFE98C-B4C1-4669-B664-C843F169A4B8}"/>
    <dgm:cxn modelId="{7A5689FB-BC19-4316-82F5-FBC121693FC6}" type="presParOf" srcId="{8C76CC52-DCD0-4EF8-857D-CD1FD30D827B}" destId="{EA5BC006-0E5D-49A1-A4A7-D731F91BF540}" srcOrd="0" destOrd="0" presId="urn:microsoft.com/office/officeart/2008/layout/VerticalCurvedList"/>
    <dgm:cxn modelId="{49A0610D-9A80-40C4-AC15-39FF9833026A}" type="presParOf" srcId="{EA5BC006-0E5D-49A1-A4A7-D731F91BF540}" destId="{68523902-188F-477B-999C-8BE13999546C}" srcOrd="0" destOrd="0" presId="urn:microsoft.com/office/officeart/2008/layout/VerticalCurvedList"/>
    <dgm:cxn modelId="{0E50FFCF-252F-4831-BF4D-04FE2252CD5F}" type="presParOf" srcId="{68523902-188F-477B-999C-8BE13999546C}" destId="{8C1D34DB-BECC-44C2-A0A1-81DFDDB199A0}" srcOrd="0" destOrd="0" presId="urn:microsoft.com/office/officeart/2008/layout/VerticalCurvedList"/>
    <dgm:cxn modelId="{0A57FD95-5DB7-43BF-944C-93678781193B}" type="presParOf" srcId="{68523902-188F-477B-999C-8BE13999546C}" destId="{5FE7115D-6CC2-4C09-A2EB-F1D8C15EE8D2}" srcOrd="1" destOrd="0" presId="urn:microsoft.com/office/officeart/2008/layout/VerticalCurvedList"/>
    <dgm:cxn modelId="{08D74EC7-DB1D-46A8-B466-3172DB15952F}" type="presParOf" srcId="{68523902-188F-477B-999C-8BE13999546C}" destId="{83BA2613-7B7C-4B2E-9766-C87BD5473575}" srcOrd="2" destOrd="0" presId="urn:microsoft.com/office/officeart/2008/layout/VerticalCurvedList"/>
    <dgm:cxn modelId="{897C25F0-E1BB-4B87-9D16-0F1A235C1E24}" type="presParOf" srcId="{68523902-188F-477B-999C-8BE13999546C}" destId="{CECC2F17-1E3E-4A56-81FE-E0B148DF7D32}" srcOrd="3" destOrd="0" presId="urn:microsoft.com/office/officeart/2008/layout/VerticalCurvedList"/>
    <dgm:cxn modelId="{18A13505-471E-42E2-AF8B-ECD268651BEA}" type="presParOf" srcId="{EA5BC006-0E5D-49A1-A4A7-D731F91BF540}" destId="{71151373-A03C-42CE-B328-7086132B446E}" srcOrd="1" destOrd="0" presId="urn:microsoft.com/office/officeart/2008/layout/VerticalCurvedList"/>
    <dgm:cxn modelId="{34D9ED9F-F8A3-4C8D-A0E7-E788173A3038}" type="presParOf" srcId="{EA5BC006-0E5D-49A1-A4A7-D731F91BF540}" destId="{C29875E8-6EAB-4714-A05D-38D94B80B233}" srcOrd="2" destOrd="0" presId="urn:microsoft.com/office/officeart/2008/layout/VerticalCurvedList"/>
    <dgm:cxn modelId="{B286CAB6-58F8-43C8-84E9-8DC69F5CAB5B}" type="presParOf" srcId="{C29875E8-6EAB-4714-A05D-38D94B80B233}" destId="{C07072B0-F041-4CAF-B870-11D0519A1D24}" srcOrd="0" destOrd="0" presId="urn:microsoft.com/office/officeart/2008/layout/VerticalCurvedList"/>
    <dgm:cxn modelId="{FCB2BFF2-A9E0-41F7-8928-3D68CF0B410E}" type="presParOf" srcId="{EA5BC006-0E5D-49A1-A4A7-D731F91BF540}" destId="{5644F892-FE68-4E6A-B4FC-EC279AF1BAC8}" srcOrd="3" destOrd="0" presId="urn:microsoft.com/office/officeart/2008/layout/VerticalCurvedList"/>
    <dgm:cxn modelId="{559EE5B1-73DE-4701-98FD-6141FEFB4D4C}" type="presParOf" srcId="{EA5BC006-0E5D-49A1-A4A7-D731F91BF540}" destId="{BD5F51F7-DE6D-4B84-A13A-F8F9393FDB4E}" srcOrd="4" destOrd="0" presId="urn:microsoft.com/office/officeart/2008/layout/VerticalCurvedList"/>
    <dgm:cxn modelId="{DF36B18C-A0B4-4E7E-A54B-CE13AAF54794}" type="presParOf" srcId="{BD5F51F7-DE6D-4B84-A13A-F8F9393FDB4E}" destId="{EB775B7D-3BAF-4C88-A517-E620BB199D43}" srcOrd="0" destOrd="0" presId="urn:microsoft.com/office/officeart/2008/layout/VerticalCurvedList"/>
    <dgm:cxn modelId="{71760010-3E61-4622-9988-F935A090B607}" type="presParOf" srcId="{EA5BC006-0E5D-49A1-A4A7-D731F91BF540}" destId="{63330B25-328D-4127-BFC2-B140B2589F24}" srcOrd="5" destOrd="0" presId="urn:microsoft.com/office/officeart/2008/layout/VerticalCurvedList"/>
    <dgm:cxn modelId="{625724AB-9C41-421A-9EA4-C148C127255F}" type="presParOf" srcId="{EA5BC006-0E5D-49A1-A4A7-D731F91BF540}" destId="{BF0AB92A-A8C7-4821-9DDC-F57D41B61A30}" srcOrd="6" destOrd="0" presId="urn:microsoft.com/office/officeart/2008/layout/VerticalCurvedList"/>
    <dgm:cxn modelId="{052D12FD-0A07-4615-9D8A-4FFCB69628DB}" type="presParOf" srcId="{BF0AB92A-A8C7-4821-9DDC-F57D41B61A30}" destId="{A243C98B-9631-4D0B-A5D4-52B7853ED968}" srcOrd="0" destOrd="0" presId="urn:microsoft.com/office/officeart/2008/layout/VerticalCurvedList"/>
    <dgm:cxn modelId="{B4EA8277-1F51-4944-AF1B-69A16A87A06E}" type="presParOf" srcId="{EA5BC006-0E5D-49A1-A4A7-D731F91BF540}" destId="{34ACE01A-EA57-446E-8ABF-A57AAFDE1C61}" srcOrd="7" destOrd="0" presId="urn:microsoft.com/office/officeart/2008/layout/VerticalCurvedList"/>
    <dgm:cxn modelId="{22A7AA4C-B49C-406D-9278-196B923F45F0}" type="presParOf" srcId="{EA5BC006-0E5D-49A1-A4A7-D731F91BF540}" destId="{2A4923CF-AC6B-4747-BF32-56E1A3F8968A}" srcOrd="8" destOrd="0" presId="urn:microsoft.com/office/officeart/2008/layout/VerticalCurvedList"/>
    <dgm:cxn modelId="{3F9E6419-7A1F-4CF2-9FAC-6A40BE5DC983}" type="presParOf" srcId="{2A4923CF-AC6B-4747-BF32-56E1A3F8968A}" destId="{FF707751-D789-4C4A-8FFD-B38F16AF298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E7115D-6CC2-4C09-A2EB-F1D8C15EE8D2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151373-A03C-42CE-B328-7086132B446E}">
      <dsp:nvSpPr>
        <dsp:cNvPr id="0" name=""/>
        <dsp:cNvSpPr/>
      </dsp:nvSpPr>
      <dsp:spPr>
        <a:xfrm>
          <a:off x="460128" y="139549"/>
          <a:ext cx="7621588" cy="97098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ПАЦИЕНТЫ, ПЕРЕНЕСШИЕ </a:t>
          </a:r>
          <a:r>
            <a:rPr lang="en-US" sz="2400" b="1" kern="1200" dirty="0" smtClean="0"/>
            <a:t>COVID-19</a:t>
          </a:r>
          <a:r>
            <a:rPr lang="ru-RU" sz="2400" b="1" kern="1200" dirty="0" smtClean="0"/>
            <a:t>,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 КОМОРБИДНЫМ ФОНОМ</a:t>
          </a:r>
          <a:endParaRPr lang="ru-RU" sz="2400" b="1" kern="1200" dirty="0"/>
        </a:p>
      </dsp:txBody>
      <dsp:txXfrm>
        <a:off x="460128" y="139549"/>
        <a:ext cx="7621588" cy="970988"/>
      </dsp:txXfrm>
    </dsp:sp>
    <dsp:sp modelId="{C07072B0-F041-4CAF-B870-11D0519A1D24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44F892-FE68-4E6A-B4FC-EC279AF1BAC8}">
      <dsp:nvSpPr>
        <dsp:cNvPr id="0" name=""/>
        <dsp:cNvSpPr/>
      </dsp:nvSpPr>
      <dsp:spPr>
        <a:xfrm>
          <a:off x="818573" y="1250411"/>
          <a:ext cx="7263144" cy="6252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ПАЦИЕНТЫ, ПЕРЕНЕСШИЕ </a:t>
          </a:r>
          <a:r>
            <a:rPr lang="en-US" sz="2400" b="1" kern="1200" dirty="0" smtClean="0"/>
            <a:t>COVID-19</a:t>
          </a:r>
          <a:endParaRPr lang="ru-RU" sz="2400" b="1" kern="1200" dirty="0"/>
        </a:p>
      </dsp:txBody>
      <dsp:txXfrm>
        <a:off x="818573" y="1250411"/>
        <a:ext cx="7263144" cy="625205"/>
      </dsp:txXfrm>
    </dsp:sp>
    <dsp:sp modelId="{EB775B7D-3BAF-4C88-A517-E620BB199D43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330B25-328D-4127-BFC2-B140B2589F24}">
      <dsp:nvSpPr>
        <dsp:cNvPr id="0" name=""/>
        <dsp:cNvSpPr/>
      </dsp:nvSpPr>
      <dsp:spPr>
        <a:xfrm>
          <a:off x="818573" y="1947218"/>
          <a:ext cx="7263144" cy="11075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ЛИЦА, НЕ ОБРАЩАВШИЕСЯ В МЕДИЦИНСКУЮ </a:t>
          </a:r>
          <a:r>
            <a:rPr lang="ru-RU" sz="2400" b="1" kern="1200" smtClean="0"/>
            <a:t>ОРГАНИЗАЦИЮ БОЛЕЕ </a:t>
          </a:r>
          <a:r>
            <a:rPr lang="ru-RU" sz="2400" b="1" kern="1200" dirty="0" smtClean="0"/>
            <a:t>2-Х ЛЕТ</a:t>
          </a:r>
          <a:endParaRPr lang="ru-RU" sz="2400" b="1" kern="1200" dirty="0"/>
        </a:p>
      </dsp:txBody>
      <dsp:txXfrm>
        <a:off x="818573" y="1947218"/>
        <a:ext cx="7263144" cy="1107533"/>
      </dsp:txXfrm>
    </dsp:sp>
    <dsp:sp modelId="{A243C98B-9631-4D0B-A5D4-52B7853ED968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ACE01A-EA57-446E-8ABF-A57AAFDE1C61}">
      <dsp:nvSpPr>
        <dsp:cNvPr id="0" name=""/>
        <dsp:cNvSpPr/>
      </dsp:nvSpPr>
      <dsp:spPr>
        <a:xfrm>
          <a:off x="460128" y="3126353"/>
          <a:ext cx="7621588" cy="6252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ИНЫЕ ГРАЖДАНЕ</a:t>
          </a:r>
          <a:endParaRPr lang="ru-RU" sz="2400" b="1" kern="1200" dirty="0"/>
        </a:p>
      </dsp:txBody>
      <dsp:txXfrm>
        <a:off x="460128" y="3126353"/>
        <a:ext cx="7621588" cy="625205"/>
      </dsp:txXfrm>
    </dsp:sp>
    <dsp:sp modelId="{FF707751-D789-4C4A-8FFD-B38F16AF2984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97EEAC-CA62-44B4-85BB-A96BA2073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C1CE3F9-0538-4D9D-854E-FB32CE6A7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A72C45B7-519C-4347-8359-603406567E2D}"/>
              </a:ext>
            </a:extLst>
          </p:cNvPr>
          <p:cNvSpPr txBox="1">
            <a:spLocks/>
          </p:cNvSpPr>
          <p:nvPr/>
        </p:nvSpPr>
        <p:spPr>
          <a:xfrm>
            <a:off x="756968" y="536156"/>
            <a:ext cx="7583130" cy="723301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A4DA0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1124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751C58-CF5A-481A-A8C3-9AE6DE1BC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6AC0354-8857-4D5A-8029-713F2BBF62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353037" y="536156"/>
            <a:ext cx="542476" cy="723301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2F5C57AD-C262-49D3-8678-F460341B590F}"/>
              </a:ext>
            </a:extLst>
          </p:cNvPr>
          <p:cNvCxnSpPr>
            <a:cxnSpLocks/>
          </p:cNvCxnSpPr>
          <p:nvPr/>
        </p:nvCxnSpPr>
        <p:spPr>
          <a:xfrm>
            <a:off x="1361921" y="1259456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82224642-0EEE-47A5-8AB7-42629F44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73" y="536156"/>
            <a:ext cx="7583130" cy="723301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4085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28DC2E-AE17-4B30-AF9A-CC943FF0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B0AAAB7-4027-46DA-9AE9-7D7D883B2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7237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0A3006F-3D7C-466A-99C2-36F5E9B553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FCF9C8B-8B22-4083-84F8-4561DA4CC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4F59CBCF-8C2C-4291-9170-81C78CD42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6" y="536156"/>
            <a:ext cx="7583130" cy="723301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05F3B82-8C2A-46E0-A0E3-A7A536FBE4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353037" y="536156"/>
            <a:ext cx="542476" cy="723301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70F4E3EC-F2FE-4FF4-90D3-4257DDE215C3}"/>
              </a:ext>
            </a:extLst>
          </p:cNvPr>
          <p:cNvCxnSpPr>
            <a:cxnSpLocks/>
          </p:cNvCxnSpPr>
          <p:nvPr/>
        </p:nvCxnSpPr>
        <p:spPr>
          <a:xfrm>
            <a:off x="1269924" y="1259456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15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A13D757-AF20-4E20-9AC5-6EE01DEB6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784" y="1594900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97EB18E-FA38-4EA6-8AA9-89C000B3B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781" y="2418812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73074BF-4CF1-4CAF-BB64-48D7F22DD4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2090" y="1594900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12DF023-6920-40FF-AAD6-7BFE13DD18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2090" y="2418812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A835009E-3696-43AE-ACD6-FDA280737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72" y="536156"/>
            <a:ext cx="7583130" cy="723301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47415D2-2728-42CF-8D55-37ABCBF2A2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353037" y="536156"/>
            <a:ext cx="542476" cy="723301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536C3AA7-4B49-4116-A3BF-A7693AD00B3B}"/>
              </a:ext>
            </a:extLst>
          </p:cNvPr>
          <p:cNvCxnSpPr>
            <a:cxnSpLocks/>
          </p:cNvCxnSpPr>
          <p:nvPr/>
        </p:nvCxnSpPr>
        <p:spPr>
          <a:xfrm>
            <a:off x="1361920" y="1259456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16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025E52-4E42-494E-BC2C-62BB40AF8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9" y="536156"/>
            <a:ext cx="7583130" cy="723301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40955EA-BEE6-4162-91AF-D0FCB7414B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353037" y="536156"/>
            <a:ext cx="542476" cy="723301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643E5F0A-5A05-4025-9FDA-0B7F546D98AD}"/>
              </a:ext>
            </a:extLst>
          </p:cNvPr>
          <p:cNvCxnSpPr>
            <a:cxnSpLocks/>
          </p:cNvCxnSpPr>
          <p:nvPr/>
        </p:nvCxnSpPr>
        <p:spPr>
          <a:xfrm>
            <a:off x="1370287" y="1259456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513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275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F2919C4A-84D7-044B-9309-890E798602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4220" y="1079287"/>
            <a:ext cx="2907425" cy="2878565"/>
          </a:xfrm>
          <a:solidFill>
            <a:schemeClr val="bg1">
              <a:lumMod val="65000"/>
            </a:schemeClr>
          </a:solidFill>
          <a:scene3d>
            <a:camera prst="perspectiveRight" fov="1680000">
              <a:rot lat="2040000" lon="19260000" rev="60000"/>
            </a:camera>
            <a:lightRig rig="threePt" dir="t"/>
          </a:scene3d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here to add your picture, then Right click – Send to Back</a:t>
            </a:r>
          </a:p>
        </p:txBody>
      </p:sp>
    </p:spTree>
    <p:extLst>
      <p:ext uri="{BB962C8B-B14F-4D97-AF65-F5344CB8AC3E}">
        <p14:creationId xmlns:p14="http://schemas.microsoft.com/office/powerpoint/2010/main" val="1487400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3FDBBFB9-708E-AE48-8990-463C05B31E5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22131" y="869951"/>
            <a:ext cx="1712119" cy="4905375"/>
          </a:xfrm>
          <a:custGeom>
            <a:avLst/>
            <a:gdLst>
              <a:gd name="connsiteX0" fmla="*/ 228202 w 2282024"/>
              <a:gd name="connsiteY0" fmla="*/ 0 h 4913906"/>
              <a:gd name="connsiteX1" fmla="*/ 2053822 w 2282024"/>
              <a:gd name="connsiteY1" fmla="*/ 0 h 4913906"/>
              <a:gd name="connsiteX2" fmla="*/ 2282024 w 2282024"/>
              <a:gd name="connsiteY2" fmla="*/ 228202 h 4913906"/>
              <a:gd name="connsiteX3" fmla="*/ 2282024 w 2282024"/>
              <a:gd name="connsiteY3" fmla="*/ 4685704 h 4913906"/>
              <a:gd name="connsiteX4" fmla="*/ 2053822 w 2282024"/>
              <a:gd name="connsiteY4" fmla="*/ 4913906 h 4913906"/>
              <a:gd name="connsiteX5" fmla="*/ 228202 w 2282024"/>
              <a:gd name="connsiteY5" fmla="*/ 4913906 h 4913906"/>
              <a:gd name="connsiteX6" fmla="*/ 0 w 2282024"/>
              <a:gd name="connsiteY6" fmla="*/ 4685704 h 4913906"/>
              <a:gd name="connsiteX7" fmla="*/ 0 w 2282024"/>
              <a:gd name="connsiteY7" fmla="*/ 228202 h 4913906"/>
              <a:gd name="connsiteX8" fmla="*/ 228202 w 2282024"/>
              <a:gd name="connsiteY8" fmla="*/ 0 h 49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2024" h="4913906">
                <a:moveTo>
                  <a:pt x="228202" y="0"/>
                </a:moveTo>
                <a:lnTo>
                  <a:pt x="2053822" y="0"/>
                </a:lnTo>
                <a:cubicBezTo>
                  <a:pt x="2179854" y="0"/>
                  <a:pt x="2282024" y="102170"/>
                  <a:pt x="2282024" y="228202"/>
                </a:cubicBezTo>
                <a:lnTo>
                  <a:pt x="2282024" y="4685704"/>
                </a:lnTo>
                <a:cubicBezTo>
                  <a:pt x="2282024" y="4811736"/>
                  <a:pt x="2179854" y="4913906"/>
                  <a:pt x="2053822" y="4913906"/>
                </a:cubicBezTo>
                <a:lnTo>
                  <a:pt x="228202" y="4913906"/>
                </a:lnTo>
                <a:cubicBezTo>
                  <a:pt x="102170" y="4913906"/>
                  <a:pt x="0" y="4811736"/>
                  <a:pt x="0" y="4685704"/>
                </a:cubicBezTo>
                <a:lnTo>
                  <a:pt x="0" y="228202"/>
                </a:lnTo>
                <a:cubicBezTo>
                  <a:pt x="0" y="102170"/>
                  <a:pt x="102170" y="0"/>
                  <a:pt x="22820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here to add your picture, then Right click – Send to Back</a:t>
            </a:r>
          </a:p>
        </p:txBody>
      </p:sp>
    </p:spTree>
    <p:extLst>
      <p:ext uri="{BB962C8B-B14F-4D97-AF65-F5344CB8AC3E}">
        <p14:creationId xmlns:p14="http://schemas.microsoft.com/office/powerpoint/2010/main" val="2345965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1E4FE7AF-7E07-2142-9481-3260588F9C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52766" y="296563"/>
            <a:ext cx="2182511" cy="4985950"/>
          </a:xfrm>
          <a:custGeom>
            <a:avLst/>
            <a:gdLst>
              <a:gd name="connsiteX0" fmla="*/ 80560 w 2834640"/>
              <a:gd name="connsiteY0" fmla="*/ 0 h 4872446"/>
              <a:gd name="connsiteX1" fmla="*/ 2754080 w 2834640"/>
              <a:gd name="connsiteY1" fmla="*/ 0 h 4872446"/>
              <a:gd name="connsiteX2" fmla="*/ 2834640 w 2834640"/>
              <a:gd name="connsiteY2" fmla="*/ 80560 h 4872446"/>
              <a:gd name="connsiteX3" fmla="*/ 2834640 w 2834640"/>
              <a:gd name="connsiteY3" fmla="*/ 4791886 h 4872446"/>
              <a:gd name="connsiteX4" fmla="*/ 2754080 w 2834640"/>
              <a:gd name="connsiteY4" fmla="*/ 4872446 h 4872446"/>
              <a:gd name="connsiteX5" fmla="*/ 80560 w 2834640"/>
              <a:gd name="connsiteY5" fmla="*/ 4872446 h 4872446"/>
              <a:gd name="connsiteX6" fmla="*/ 0 w 2834640"/>
              <a:gd name="connsiteY6" fmla="*/ 4791886 h 4872446"/>
              <a:gd name="connsiteX7" fmla="*/ 0 w 2834640"/>
              <a:gd name="connsiteY7" fmla="*/ 80560 h 4872446"/>
              <a:gd name="connsiteX8" fmla="*/ 80560 w 2834640"/>
              <a:gd name="connsiteY8" fmla="*/ 0 h 4872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4640" h="4872446">
                <a:moveTo>
                  <a:pt x="80560" y="0"/>
                </a:moveTo>
                <a:lnTo>
                  <a:pt x="2754080" y="0"/>
                </a:lnTo>
                <a:cubicBezTo>
                  <a:pt x="2798572" y="0"/>
                  <a:pt x="2834640" y="36068"/>
                  <a:pt x="2834640" y="80560"/>
                </a:cubicBezTo>
                <a:lnTo>
                  <a:pt x="2834640" y="4791886"/>
                </a:lnTo>
                <a:cubicBezTo>
                  <a:pt x="2834640" y="4836378"/>
                  <a:pt x="2798572" y="4872446"/>
                  <a:pt x="2754080" y="4872446"/>
                </a:cubicBezTo>
                <a:lnTo>
                  <a:pt x="80560" y="4872446"/>
                </a:lnTo>
                <a:cubicBezTo>
                  <a:pt x="36068" y="4872446"/>
                  <a:pt x="0" y="4836378"/>
                  <a:pt x="0" y="4791886"/>
                </a:cubicBezTo>
                <a:lnTo>
                  <a:pt x="0" y="80560"/>
                </a:lnTo>
                <a:cubicBezTo>
                  <a:pt x="0" y="36068"/>
                  <a:pt x="36068" y="0"/>
                  <a:pt x="8056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scene3d>
            <a:camera prst="perspectiveRight" fov="2100000">
              <a:rot lat="21120000" lon="18600000" rev="2220000"/>
            </a:camera>
            <a:lightRig rig="threePt" dir="t"/>
          </a:scene3d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here to add your picture, then Right click – Send to Back</a:t>
            </a:r>
          </a:p>
        </p:txBody>
      </p:sp>
    </p:spTree>
    <p:extLst>
      <p:ext uri="{BB962C8B-B14F-4D97-AF65-F5344CB8AC3E}">
        <p14:creationId xmlns:p14="http://schemas.microsoft.com/office/powerpoint/2010/main" val="2420504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E352B33D-1A92-2D43-BFDD-66BB2A2E9F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02616" y="1027356"/>
            <a:ext cx="2063685" cy="2737821"/>
          </a:xfrm>
          <a:custGeom>
            <a:avLst/>
            <a:gdLst>
              <a:gd name="connsiteX0" fmla="*/ 340383 w 2689412"/>
              <a:gd name="connsiteY0" fmla="*/ 0 h 2675964"/>
              <a:gd name="connsiteX1" fmla="*/ 2349029 w 2689412"/>
              <a:gd name="connsiteY1" fmla="*/ 0 h 2675964"/>
              <a:gd name="connsiteX2" fmla="*/ 2689412 w 2689412"/>
              <a:gd name="connsiteY2" fmla="*/ 340383 h 2675964"/>
              <a:gd name="connsiteX3" fmla="*/ 2689412 w 2689412"/>
              <a:gd name="connsiteY3" fmla="*/ 2335581 h 2675964"/>
              <a:gd name="connsiteX4" fmla="*/ 2349029 w 2689412"/>
              <a:gd name="connsiteY4" fmla="*/ 2675964 h 2675964"/>
              <a:gd name="connsiteX5" fmla="*/ 340383 w 2689412"/>
              <a:gd name="connsiteY5" fmla="*/ 2675964 h 2675964"/>
              <a:gd name="connsiteX6" fmla="*/ 0 w 2689412"/>
              <a:gd name="connsiteY6" fmla="*/ 2335581 h 2675964"/>
              <a:gd name="connsiteX7" fmla="*/ 0 w 2689412"/>
              <a:gd name="connsiteY7" fmla="*/ 340383 h 2675964"/>
              <a:gd name="connsiteX8" fmla="*/ 340383 w 2689412"/>
              <a:gd name="connsiteY8" fmla="*/ 0 h 267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89412" h="2675964">
                <a:moveTo>
                  <a:pt x="340383" y="0"/>
                </a:moveTo>
                <a:lnTo>
                  <a:pt x="2349029" y="0"/>
                </a:lnTo>
                <a:cubicBezTo>
                  <a:pt x="2537017" y="0"/>
                  <a:pt x="2689412" y="152395"/>
                  <a:pt x="2689412" y="340383"/>
                </a:cubicBezTo>
                <a:lnTo>
                  <a:pt x="2689412" y="2335581"/>
                </a:lnTo>
                <a:cubicBezTo>
                  <a:pt x="2689412" y="2523569"/>
                  <a:pt x="2537017" y="2675964"/>
                  <a:pt x="2349029" y="2675964"/>
                </a:cubicBezTo>
                <a:lnTo>
                  <a:pt x="340383" y="2675964"/>
                </a:lnTo>
                <a:cubicBezTo>
                  <a:pt x="152395" y="2675964"/>
                  <a:pt x="0" y="2523569"/>
                  <a:pt x="0" y="2335581"/>
                </a:cubicBezTo>
                <a:lnTo>
                  <a:pt x="0" y="340383"/>
                </a:lnTo>
                <a:cubicBezTo>
                  <a:pt x="0" y="152395"/>
                  <a:pt x="152395" y="0"/>
                  <a:pt x="340383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scene3d>
            <a:camera prst="orthographicFront">
              <a:rot lat="20880000" lon="2400000" rev="21060000"/>
            </a:camera>
            <a:lightRig rig="threePt" dir="t"/>
          </a:scene3d>
        </p:spPr>
        <p:txBody>
          <a:bodyPr wrap="square">
            <a:noAutofit/>
          </a:bodyPr>
          <a:lstStyle/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397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053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xmlns="" id="{2DED6899-EE35-4C9F-85BC-2800893A7A0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25590" y="1914525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xmlns="" id="{C8CD014F-DCFE-440B-9C46-DE5E50FC1AC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322006" y="1914525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xmlns="" id="{F25211DE-2900-41DB-94E0-DADC7578762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5818421" y="1914525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xmlns="" id="{0051C6DB-32A3-4464-AE10-5633A7CE53C8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25590" y="3262312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xmlns="" id="{B30DC47F-8DF3-4F33-B1B6-FF730859D681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22006" y="3262312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xmlns="" id="{8F4643DF-0111-4FA8-BE96-A6CE1DA67C8F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818421" y="3262312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xmlns="" id="{095EDDFA-6EB5-48D5-94C9-9CC6B10491F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825590" y="4610100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xmlns="" id="{97A33113-4109-4E55-A5EC-1DD0D9F09F4F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3322006" y="4610100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xmlns="" id="{C9EBD72A-C4D9-488C-8B28-C748536236DA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818421" y="4610100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87473A5E-593A-498A-9B9D-24B946AD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6" y="536156"/>
            <a:ext cx="7583130" cy="723301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C7B9140-20A3-455A-8584-21C9D9C2D9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353037" y="536156"/>
            <a:ext cx="542476" cy="723301"/>
          </a:xfrm>
          <a:prstGeom prst="rect">
            <a:avLst/>
          </a:prstGeom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DEA346B-C791-4726-A4B2-F88148EC6CB8}"/>
              </a:ext>
            </a:extLst>
          </p:cNvPr>
          <p:cNvCxnSpPr>
            <a:cxnSpLocks/>
          </p:cNvCxnSpPr>
          <p:nvPr/>
        </p:nvCxnSpPr>
        <p:spPr>
          <a:xfrm>
            <a:off x="1370284" y="1259456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269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xmlns="" id="{4BA24CCC-EDF0-4391-BDAD-5A1AC3C41ED2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84819" y="1882140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xmlns="" id="{A8C50DEA-9D79-44F2-8F00-34CE2DFBB104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2506236" y="1882140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xmlns="" id="{47C511FA-F714-464A-AC1B-9514AED5E82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627654" y="1882140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bg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xmlns="" id="{9CD4A1BF-2AF8-4D45-921D-BCC417960008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749072" y="1882140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>
                <a:lumMod val="75000"/>
              </a:schemeClr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xmlns="" id="{610A3D6E-C358-439C-8B8A-28D7DA56AB33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84819" y="3453765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xmlns="" id="{B176FB6D-30B1-4A91-BF7B-E0B3AC30EFB6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2506236" y="3453765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xmlns="" id="{F6FEED80-41F9-45B8-810F-A371D8C9E3AC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627654" y="3453765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bg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xmlns="" id="{6D041EF4-D5CD-4126-B32F-5971C6FA721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749072" y="3453765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>
                <a:lumMod val="75000"/>
              </a:schemeClr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xmlns="" id="{CEE5E17D-B267-4245-B058-59B9515089D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384819" y="5025390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xmlns="" id="{6CBC3CA6-B6A2-4EEB-9A63-B3A2ED1EA40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506236" y="5025390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xmlns="" id="{49975133-13E9-47E2-B89B-39D855512B99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627654" y="5025390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bg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5" name="Picture Placeholder 54">
            <a:extLst>
              <a:ext uri="{FF2B5EF4-FFF2-40B4-BE49-F238E27FC236}">
                <a16:creationId xmlns:a16="http://schemas.microsoft.com/office/drawing/2014/main" xmlns="" id="{63CF676C-B8B6-4C40-91EF-D8B604B3000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749072" y="5025390"/>
            <a:ext cx="714282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>
                <a:lumMod val="75000"/>
              </a:schemeClr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E02CE2E9-CDED-4E1B-A3F2-588C6693E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6" y="536156"/>
            <a:ext cx="7583130" cy="723301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846E3F21-029F-4A81-948A-9635F09590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353037" y="536156"/>
            <a:ext cx="542476" cy="723301"/>
          </a:xfrm>
          <a:prstGeom prst="rect">
            <a:avLst/>
          </a:prstGeom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5FF65A0-5FED-4538-8C70-80315F367416}"/>
              </a:ext>
            </a:extLst>
          </p:cNvPr>
          <p:cNvCxnSpPr>
            <a:cxnSpLocks/>
          </p:cNvCxnSpPr>
          <p:nvPr/>
        </p:nvCxnSpPr>
        <p:spPr>
          <a:xfrm>
            <a:off x="1370284" y="1259456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314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F03ABD0-9996-4E9F-82E9-62A6DE81D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8487" y="1584086"/>
            <a:ext cx="8641034" cy="4737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0113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A4DA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522" y="620688"/>
            <a:ext cx="1662955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Прямоугольник 5"/>
          <p:cNvSpPr>
            <a:spLocks noChangeArrowheads="1"/>
          </p:cNvSpPr>
          <p:nvPr/>
        </p:nvSpPr>
        <p:spPr bwMode="auto">
          <a:xfrm>
            <a:off x="895350" y="2492896"/>
            <a:ext cx="75628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sz="4800" b="1" dirty="0" smtClean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УГЛУБЛЕННАЯ </a:t>
            </a:r>
          </a:p>
          <a:p>
            <a:pPr algn="ctr" eaLnBrk="1" hangingPunct="1"/>
            <a:r>
              <a:rPr lang="ru-RU" sz="4800" b="1" dirty="0" smtClean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ДИСПАНСЕРИЗАЦИЯ</a:t>
            </a:r>
          </a:p>
          <a:p>
            <a:pPr algn="ctr" eaLnBrk="1" hangingPunct="1"/>
            <a:endParaRPr lang="ru-RU" sz="4800" b="1" dirty="0" smtClean="0">
              <a:solidFill>
                <a:srgbClr val="1A4D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61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 noChangeArrowheads="1"/>
          </p:cNvSpPr>
          <p:nvPr/>
        </p:nvSpPr>
        <p:spPr bwMode="auto">
          <a:xfrm>
            <a:off x="539552" y="356725"/>
            <a:ext cx="8208912" cy="72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A4DA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/>
              <a:t>Послание Президента Российской Федерации Федеральному Собранию Российской Федерации </a:t>
            </a:r>
          </a:p>
          <a:p>
            <a:pPr algn="ctr"/>
            <a:r>
              <a:rPr lang="ru-RU" sz="2000" b="1" dirty="0" smtClean="0"/>
              <a:t>от 21 апреля 2021 года</a:t>
            </a:r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4067944" y="1484784"/>
            <a:ext cx="4824536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« … обеспечить реализацию углубленной программы профилактических медицинских осмотров и диспансеризации населения, предусмотрев ее расширение за счет включения дополнительных инструментальных и лабораторных исследований, в целях увеличения охвата населения всех возрастных групп для своевременного выявления заболеваний, являющихся основными причинами преждевременной смертности населения, … а </a:t>
            </a:r>
            <a:r>
              <a:rPr lang="ru-RU" b="1" dirty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также медицинского обследования граждан, перенесших новую </a:t>
            </a:r>
            <a:r>
              <a:rPr lang="ru-RU" b="1" dirty="0" err="1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коронавирусную</a:t>
            </a:r>
            <a:r>
              <a:rPr lang="ru-RU" b="1" dirty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 инфекцию (COVID-19), на наличие поражений сердечно-сосудистой и иных систем, в том числе органов </a:t>
            </a:r>
            <a:r>
              <a:rPr lang="ru-RU" b="1" dirty="0" smtClean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дыхания…»</a:t>
            </a:r>
            <a:endParaRPr lang="ru-RU" b="1" dirty="0">
              <a:solidFill>
                <a:srgbClr val="1A4D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29" y="1373342"/>
            <a:ext cx="1905000" cy="2095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10" y="3645024"/>
            <a:ext cx="3627838" cy="2414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907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Прямоугольник 5"/>
          <p:cNvSpPr>
            <a:spLocks noChangeArrowheads="1"/>
          </p:cNvSpPr>
          <p:nvPr/>
        </p:nvSpPr>
        <p:spPr bwMode="auto">
          <a:xfrm>
            <a:off x="251521" y="4044211"/>
            <a:ext cx="439248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Осложнения могут проявиться не только в период острого течения заболевания, но и после выздоровления от COVID-19 в отдаленном периоде, включая фатальные исходы, поэтому важно оценить состояние здоровья людей, перенесших COVID-19</a:t>
            </a:r>
            <a:r>
              <a:rPr lang="ru-RU" sz="2000" b="1" dirty="0" smtClean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5" name="Заголовок 1"/>
          <p:cNvSpPr txBox="1">
            <a:spLocks noChangeArrowheads="1"/>
          </p:cNvSpPr>
          <p:nvPr/>
        </p:nvSpPr>
        <p:spPr bwMode="auto">
          <a:xfrm>
            <a:off x="395536" y="356725"/>
            <a:ext cx="8352928" cy="72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A4DA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/>
              <a:t>Послание Президента Российской Федерации Федеральному Собранию Российской Федерации </a:t>
            </a:r>
          </a:p>
          <a:p>
            <a:pPr algn="ctr"/>
            <a:r>
              <a:rPr lang="ru-RU" sz="2000" b="1" dirty="0" smtClean="0"/>
              <a:t>от 21 апреля 2021 года</a:t>
            </a:r>
          </a:p>
        </p:txBody>
      </p:sp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4860032" y="1628800"/>
            <a:ext cx="4093093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«Лица, у которых по итогам диспансеризации будут выявлены какие-либо заболевания, в обязательном порядке будут поставлены на диспансерное наблюдение. Для этого Минздрав России на основании доказательной базы определит порядок такого наблюдения»</a:t>
            </a:r>
            <a:endParaRPr lang="ru-RU" sz="2000" b="1" dirty="0" smtClean="0">
              <a:solidFill>
                <a:srgbClr val="1A4D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7" y="1566665"/>
            <a:ext cx="3255236" cy="2333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989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 noChangeArrowheads="1"/>
          </p:cNvSpPr>
          <p:nvPr/>
        </p:nvSpPr>
        <p:spPr bwMode="auto">
          <a:xfrm>
            <a:off x="395536" y="356725"/>
            <a:ext cx="8352928" cy="72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A4DA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/>
              <a:t>Председатель Федерального фонда ОМС </a:t>
            </a:r>
            <a:endParaRPr lang="ru-RU" sz="2000" b="1" dirty="0" smtClean="0"/>
          </a:p>
          <a:p>
            <a:pPr algn="ctr"/>
            <a:r>
              <a:rPr lang="ru-RU" sz="2000" b="1" dirty="0" err="1" smtClean="0"/>
              <a:t>Баланин</a:t>
            </a:r>
            <a:r>
              <a:rPr lang="ru-RU" sz="2000" b="1" dirty="0" smtClean="0"/>
              <a:t> И.В</a:t>
            </a:r>
            <a:r>
              <a:rPr lang="ru-RU" sz="2000" b="1" dirty="0"/>
              <a:t>. </a:t>
            </a:r>
            <a:endParaRPr lang="ru-RU" sz="2000" b="1" dirty="0" smtClean="0"/>
          </a:p>
        </p:txBody>
      </p:sp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4655371" y="1412776"/>
            <a:ext cx="4093093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«На финансирование амбулаторного звена в этом году предусмотрено более 1 трлн. рублей, или 39% от общего объема финансирования, что почти на 14% больше, чем в прошлом году. </a:t>
            </a:r>
            <a:r>
              <a:rPr lang="ru-RU" sz="2000" b="1" dirty="0" smtClean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…это </a:t>
            </a:r>
            <a:r>
              <a:rPr lang="ru-RU" sz="2000" b="1" dirty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позволит существенно увеличить объемы профилактической помощи и будет способствовать решению ключевой задачи, которая стоит перед всей системой здравоохранения, – повышение продолжительности жизни </a:t>
            </a:r>
            <a:r>
              <a:rPr lang="ru-RU" sz="2000" b="1" dirty="0" smtClean="0">
                <a:solidFill>
                  <a:srgbClr val="1A4DA0"/>
                </a:solidFill>
                <a:latin typeface="Times New Roman" pitchFamily="18" charset="0"/>
                <a:cs typeface="Times New Roman" pitchFamily="18" charset="0"/>
              </a:rPr>
              <a:t>граждан»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27333"/>
            <a:ext cx="4087134" cy="3429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6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07" y="299575"/>
            <a:ext cx="831477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4007" y="1484784"/>
            <a:ext cx="8202449" cy="4320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04058" y="1484784"/>
            <a:ext cx="4317249" cy="439248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01 июля 2021 года 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ачалось прохождение углубленной диспансеризации граждан,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перенесших 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COVID-19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484784"/>
            <a:ext cx="4392488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6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103" y="1387624"/>
            <a:ext cx="8456286" cy="5281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1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11" y="299575"/>
            <a:ext cx="831477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 bwMode="auto">
          <a:xfrm>
            <a:off x="1547664" y="356725"/>
            <a:ext cx="7200800" cy="72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A4DA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/>
              <a:t>Информирование граждан о необходимости прохождения  </a:t>
            </a:r>
            <a:r>
              <a:rPr lang="ru-RU" sz="2000" b="1" dirty="0"/>
              <a:t> </a:t>
            </a:r>
            <a:r>
              <a:rPr lang="ru-RU" sz="2000" b="1" dirty="0" smtClean="0"/>
              <a:t>углубленной диспансеризации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726" y="1887801"/>
            <a:ext cx="2079039" cy="140223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60" y="1714718"/>
            <a:ext cx="1748408" cy="174840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390" y="4365104"/>
            <a:ext cx="2520792" cy="174840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398" y="4365104"/>
            <a:ext cx="2640481" cy="17484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996" y="1741113"/>
            <a:ext cx="1695617" cy="1695617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317103" y="3463126"/>
            <a:ext cx="2408115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ОБЗВОН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341188" y="3463126"/>
            <a:ext cx="2408115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ПИСЬМА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091755" y="3463126"/>
            <a:ext cx="2408115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SMS - </a:t>
            </a:r>
            <a:r>
              <a:rPr lang="ru-RU" b="1" dirty="0" smtClean="0">
                <a:solidFill>
                  <a:schemeClr val="tx2"/>
                </a:solidFill>
              </a:rPr>
              <a:t>оповещения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217810" y="6093296"/>
            <a:ext cx="2408115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ГОСУСЛУГИ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526580" y="6093296"/>
            <a:ext cx="2408115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РЕГИСТРАТУРА  ПОЛИКЛИНИКИ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90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103" y="1387624"/>
            <a:ext cx="8456286" cy="52817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1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11" y="299575"/>
            <a:ext cx="831477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 bwMode="auto">
          <a:xfrm>
            <a:off x="1547664" y="356725"/>
            <a:ext cx="7200800" cy="72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A4DA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/>
              <a:t>Информирование граждан о возможности прохождения  углубленной диспансеризации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1387624"/>
            <a:ext cx="5040560" cy="52817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endParaRPr lang="ru-RU" sz="2000" b="1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endParaRPr lang="ru-RU" sz="2000" b="1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endParaRPr lang="ru-RU" sz="2000" b="1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endParaRPr lang="ru-RU" sz="2000" b="1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ВАШ СТРАХОВОЙ ПРЕДСТАВИТЕЛЬ СТРАХОВОЙ МЕДИЦИНСКОЙ ОРГАНИЗАЦИИ </a:t>
            </a:r>
            <a:r>
              <a:rPr lang="ru-RU" b="1" dirty="0" smtClean="0">
                <a:solidFill>
                  <a:schemeClr val="tx2"/>
                </a:solidFill>
              </a:rPr>
              <a:t>ПРОИНФОРМИРУЕТ О ВОЗМОЖНОСТИ  ПРОЙТИ УГЛУБЛЕННУЮ ДИСПАНСЕРИЗАЦИЮ  </a:t>
            </a:r>
          </a:p>
          <a:p>
            <a:endParaRPr lang="ru-RU" b="1" dirty="0" smtClean="0">
              <a:solidFill>
                <a:schemeClr val="tx2"/>
              </a:solidFill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ПРОКОНСУЛЬТИРУЕТ И ОКАЖЕТ ПРАКТИЧЕСКУЮ ПОМОЩЬ В СЛУЧАЕ ВОЗНИКНОВЕНИЯ ВОПРОСОВ   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8" name=" 7" descr="Сахамедстрах.jpg"/>
          <p:cNvPicPr>
            <a:picLocks noGrp="1" noChangeAspect="1"/>
          </p:cNvPicPr>
          <p:nvPr/>
        </p:nvPicPr>
        <p:blipFill>
          <a:blip r:embed="rId3" cstate="print"/>
          <a:srcRect t="11591" b="11591"/>
          <a:stretch>
            <a:fillRect/>
          </a:stretch>
        </p:blipFill>
        <p:spPr bwMode="auto">
          <a:xfrm>
            <a:off x="4499992" y="1593201"/>
            <a:ext cx="1441961" cy="1080719"/>
          </a:xfrm>
          <a:custGeom>
            <a:avLst/>
            <a:gdLst>
              <a:gd name="T0" fmla="*/ 0 w 6091237"/>
              <a:gd name="T1" fmla="*/ 0 h 3424238"/>
              <a:gd name="T2" fmla="*/ 6091240 w 6091237"/>
              <a:gd name="T3" fmla="*/ 0 h 3424238"/>
              <a:gd name="T4" fmla="*/ 6091240 w 6091237"/>
              <a:gd name="T5" fmla="*/ 3424238 h 3424238"/>
              <a:gd name="T6" fmla="*/ 0 w 6091237"/>
              <a:gd name="T7" fmla="*/ 3424238 h 342423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091237" h="3424238">
                <a:moveTo>
                  <a:pt x="0" y="0"/>
                </a:moveTo>
                <a:lnTo>
                  <a:pt x="6091237" y="0"/>
                </a:lnTo>
                <a:lnTo>
                  <a:pt x="6091237" y="3424238"/>
                </a:lnTo>
                <a:lnTo>
                  <a:pt x="0" y="34242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pic>
      <p:pic>
        <p:nvPicPr>
          <p:cNvPr id="9" name=" 10" descr="Капитал МС.jpg"/>
          <p:cNvPicPr>
            <a:picLocks noGrp="1" noChangeAspect="1"/>
          </p:cNvPicPr>
          <p:nvPr/>
        </p:nvPicPr>
        <p:blipFill>
          <a:blip r:embed="rId4" cstate="print"/>
          <a:srcRect l="30" r="30"/>
          <a:stretch>
            <a:fillRect/>
          </a:stretch>
        </p:blipFill>
        <p:spPr bwMode="auto">
          <a:xfrm>
            <a:off x="6444208" y="1593201"/>
            <a:ext cx="1441960" cy="1080719"/>
          </a:xfrm>
          <a:custGeom>
            <a:avLst/>
            <a:gdLst>
              <a:gd name="T0" fmla="*/ 0 w 6091237"/>
              <a:gd name="T1" fmla="*/ 0 h 3424238"/>
              <a:gd name="T2" fmla="*/ 6091237 w 6091237"/>
              <a:gd name="T3" fmla="*/ 0 h 3424238"/>
              <a:gd name="T4" fmla="*/ 6091237 w 6091237"/>
              <a:gd name="T5" fmla="*/ 3424235 h 3424238"/>
              <a:gd name="T6" fmla="*/ 0 w 6091237"/>
              <a:gd name="T7" fmla="*/ 3424235 h 342423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091237" h="3424238">
                <a:moveTo>
                  <a:pt x="0" y="0"/>
                </a:moveTo>
                <a:lnTo>
                  <a:pt x="6091237" y="0"/>
                </a:lnTo>
                <a:lnTo>
                  <a:pt x="6091237" y="3424238"/>
                </a:lnTo>
                <a:lnTo>
                  <a:pt x="0" y="34242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1"/>
          <a:stretch/>
        </p:blipFill>
        <p:spPr>
          <a:xfrm>
            <a:off x="790344" y="1772816"/>
            <a:ext cx="2801888" cy="16676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91" y="3501008"/>
            <a:ext cx="1586297" cy="15862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711" y="4725144"/>
            <a:ext cx="1693168" cy="169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85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11" y="299575"/>
            <a:ext cx="831477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 bwMode="auto">
          <a:xfrm>
            <a:off x="1547664" y="356725"/>
            <a:ext cx="7200800" cy="72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A4DA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/>
              <a:t>ПРИОРИТЕТНЫЕ </a:t>
            </a:r>
            <a:r>
              <a:rPr lang="ru-RU" sz="2000" b="1" dirty="0"/>
              <a:t>ГРУППЫ </a:t>
            </a:r>
            <a:r>
              <a:rPr lang="ru-RU" sz="2000" b="1" dirty="0" smtClean="0"/>
              <a:t>ПАЦИЕНТОВ, ПОДЛЕЖАЩИХ УГЛУБЛЕННОЙ ДИСПАНСЕРИЗАЦИИ</a:t>
            </a:r>
            <a:endParaRPr lang="ru-RU" sz="2000" b="1" dirty="0"/>
          </a:p>
        </p:txBody>
      </p:sp>
      <p:sp>
        <p:nvSpPr>
          <p:cNvPr id="15" name="Заголовок 1"/>
          <p:cNvSpPr txBox="1">
            <a:spLocks noChangeArrowheads="1"/>
          </p:cNvSpPr>
          <p:nvPr/>
        </p:nvSpPr>
        <p:spPr bwMode="auto">
          <a:xfrm>
            <a:off x="319285" y="1543753"/>
            <a:ext cx="8579230" cy="4500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A4DA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445250517"/>
              </p:ext>
            </p:extLst>
          </p:nvPr>
        </p:nvGraphicFramePr>
        <p:xfrm>
          <a:off x="540448" y="2060848"/>
          <a:ext cx="81369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962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khaOMS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akhaoms">
      <a:majorFont>
        <a:latin typeface="Zona Pro ExtraBold"/>
        <a:ea typeface=""/>
        <a:cs typeface=""/>
      </a:majorFont>
      <a:minorFont>
        <a:latin typeface="Zona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khaOMS" id="{741BA2DC-FBF2-456C-A698-0178F8FF2FDA}" vid="{E5F6892B-E6BD-4D00-BF1E-7CBF2EA3E2C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SakhaOMS</Template>
  <TotalTime>969</TotalTime>
  <Words>329</Words>
  <Application>Microsoft Office PowerPoint</Application>
  <PresentationFormat>Экран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SakhaOMS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MakarovaNV</dc:creator>
  <cp:lastModifiedBy>MakarovaNV</cp:lastModifiedBy>
  <cp:revision>50</cp:revision>
  <dcterms:created xsi:type="dcterms:W3CDTF">2021-06-15T05:37:07Z</dcterms:created>
  <dcterms:modified xsi:type="dcterms:W3CDTF">2024-07-17T07:28:05Z</dcterms:modified>
</cp:coreProperties>
</file>